
<file path=[Content_Types].xml><?xml version="1.0" encoding="utf-8"?>
<Types xmlns="http://schemas.openxmlformats.org/package/2006/content-types">
  <Default Extension="png" ContentType="image/png"/>
  <Default Extension="mp4" ContentType="video/mp4"/>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5"/>
  </p:notesMasterIdLst>
  <p:sldIdLst>
    <p:sldId id="256" r:id="rId4"/>
    <p:sldId id="285" r:id="rId6"/>
    <p:sldId id="262" r:id="rId7"/>
    <p:sldId id="287" r:id="rId8"/>
    <p:sldId id="288" r:id="rId9"/>
    <p:sldId id="289" r:id="rId10"/>
  </p:sldIdLst>
  <p:sldSz cx="12192000"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BADA"/>
    <a:srgbClr val="2E4F53"/>
    <a:srgbClr val="2D9CAF"/>
    <a:srgbClr val="0E37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9" autoAdjust="0"/>
    <p:restoredTop sz="94660"/>
  </p:normalViewPr>
  <p:slideViewPr>
    <p:cSldViewPr snapToGrid="0" showGuides="1">
      <p:cViewPr>
        <p:scale>
          <a:sx n="60" d="100"/>
          <a:sy n="60" d="100"/>
        </p:scale>
        <p:origin x="1496" y="81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4" Type="http://schemas.openxmlformats.org/officeDocument/2006/relationships/tags" Target="tags/tag28.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inpin heiti" charset="-122"/>
                <a:ea typeface="inpin heiti"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inpin heiti" charset="-122"/>
                <a:ea typeface="inpin heiti" charset="-122"/>
              </a:defRPr>
            </a:lvl1pPr>
          </a:lstStyle>
          <a:p>
            <a:fld id="{CF311BD3-F597-49FA-9171-819C4A2302E4}"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inpin heiti" charset="-122"/>
                <a:ea typeface="inpin heiti"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inpin heiti" charset="-122"/>
                <a:ea typeface="inpin heiti" charset="-122"/>
              </a:defRPr>
            </a:lvl1pPr>
          </a:lstStyle>
          <a:p>
            <a:fld id="{3478E0A4-9D51-40F8-B919-9FD9851463DE}"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inpin heiti" charset="-122"/>
        <a:ea typeface="inpin heiti" charset="-122"/>
        <a:cs typeface="+mn-cs"/>
      </a:defRPr>
    </a:lvl1pPr>
    <a:lvl2pPr marL="457200" algn="l" defTabSz="914400" rtl="0" eaLnBrk="1" latinLnBrk="0" hangingPunct="1">
      <a:defRPr sz="1200" b="0" i="0" kern="1200">
        <a:solidFill>
          <a:schemeClr val="tx1"/>
        </a:solidFill>
        <a:latin typeface="inpin heiti" charset="-122"/>
        <a:ea typeface="inpin heiti" charset="-122"/>
        <a:cs typeface="+mn-cs"/>
      </a:defRPr>
    </a:lvl2pPr>
    <a:lvl3pPr marL="914400" algn="l" defTabSz="914400" rtl="0" eaLnBrk="1" latinLnBrk="0" hangingPunct="1">
      <a:defRPr sz="1200" b="0" i="0" kern="1200">
        <a:solidFill>
          <a:schemeClr val="tx1"/>
        </a:solidFill>
        <a:latin typeface="inpin heiti" charset="-122"/>
        <a:ea typeface="inpin heiti" charset="-122"/>
        <a:cs typeface="+mn-cs"/>
      </a:defRPr>
    </a:lvl3pPr>
    <a:lvl4pPr marL="1371600" algn="l" defTabSz="914400" rtl="0" eaLnBrk="1" latinLnBrk="0" hangingPunct="1">
      <a:defRPr sz="1200" b="0" i="0" kern="1200">
        <a:solidFill>
          <a:schemeClr val="tx1"/>
        </a:solidFill>
        <a:latin typeface="inpin heiti" charset="-122"/>
        <a:ea typeface="inpin heiti" charset="-122"/>
        <a:cs typeface="+mn-cs"/>
      </a:defRPr>
    </a:lvl4pPr>
    <a:lvl5pPr marL="1828800" algn="l" defTabSz="914400" rtl="0" eaLnBrk="1" latinLnBrk="0" hangingPunct="1">
      <a:defRPr sz="1200" b="0" i="0" kern="1200">
        <a:solidFill>
          <a:schemeClr val="tx1"/>
        </a:solidFill>
        <a:latin typeface="inpin heiti" charset="-122"/>
        <a:ea typeface="inpin heiti"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78E0A4-9D51-40F8-B919-9FD9851463D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image" Target="../media/image1.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1.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6" name="输出">
            <a:hlinkClick r:id="" action="ppaction://media"/>
          </p:cNvPr>
          <p:cNvPicPr>
            <a:picLocks noChangeAspect="1"/>
          </p:cNvPicPr>
          <p:nvPr userDrawn="1">
            <a:videoFile r:link="rId2"/>
            <p:extLst>
              <p:ext uri="{DAA4B4D4-6D71-4841-9C94-3DE7FCFB9230}">
                <p14:media xmlns:p14="http://schemas.microsoft.com/office/powerpoint/2010/main" r:embed="rId3"/>
              </p:ext>
            </p:extLst>
          </p:nvPr>
        </p:nvPicPr>
        <p:blipFill>
          <a:blip r:embed="rId4"/>
          <a:stretch>
            <a:fillRect/>
          </a:stretch>
        </p:blipFill>
        <p:spPr>
          <a:xfrm>
            <a:off x="0" y="0"/>
            <a:ext cx="12192000" cy="685799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962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6"/>
                </p:tgtEl>
              </p:cMediaNode>
            </p:video>
          </p:childTnLst>
        </p:cTn>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6" name="输出">
            <a:hlinkClick r:id="" action="ppaction://media"/>
          </p:cNvPr>
          <p:cNvPicPr>
            <a:picLocks noChangeAspect="1"/>
          </p:cNvPicPr>
          <p:nvPr userDrawn="1">
            <a:videoFile r:link="rId2"/>
            <p:extLst>
              <p:ext uri="{DAA4B4D4-6D71-4841-9C94-3DE7FCFB9230}">
                <p14:media xmlns:p14="http://schemas.microsoft.com/office/powerpoint/2010/main" r:embed="rId3"/>
              </p:ext>
            </p:extLst>
          </p:nvPr>
        </p:nvPicPr>
        <p:blipFill>
          <a:blip r:embed="rId4"/>
          <a:stretch>
            <a:fillRect/>
          </a:stretch>
        </p:blipFill>
        <p:spPr>
          <a:xfrm>
            <a:off x="0" y="0"/>
            <a:ext cx="12192000" cy="685799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962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6"/>
                </p:tgtEl>
              </p:cMediaNode>
            </p:video>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67F2A75-454E-4B45-B20C-000370BBB03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6F29A0-9902-4A64-802C-A24B82837D9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inpin heiti" charset="-122"/>
                <a:ea typeface="inpin heiti" charset="-122"/>
              </a:defRPr>
            </a:lvl1pPr>
          </a:lstStyle>
          <a:p>
            <a:fld id="{B67F2A75-454E-4B45-B20C-000370BBB039}"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inpin heiti" charset="-122"/>
                <a:ea typeface="inpin heiti"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inpin heiti" charset="-122"/>
                <a:ea typeface="inpin heiti" charset="-122"/>
              </a:defRPr>
            </a:lvl1pPr>
          </a:lstStyle>
          <a:p>
            <a:fld id="{0C6F29A0-9902-4A64-802C-A24B82837D94}"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xStyles>
    <p:titleStyle>
      <a:lvl1pPr algn="l" defTabSz="914400" rtl="0" eaLnBrk="1" latinLnBrk="0" hangingPunct="1">
        <a:lnSpc>
          <a:spcPct val="90000"/>
        </a:lnSpc>
        <a:spcBef>
          <a:spcPct val="0"/>
        </a:spcBef>
        <a:buNone/>
        <a:defRPr sz="4400" b="0" i="0" kern="1200">
          <a:solidFill>
            <a:schemeClr val="tx1"/>
          </a:solidFill>
          <a:latin typeface="inpin heiti" charset="-122"/>
          <a:ea typeface="inpin heiti"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inpin heiti" charset="-122"/>
          <a:ea typeface="inpin heiti"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inpin heiti" charset="-122"/>
          <a:ea typeface="inpin heiti"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inpin heiti" charset="-122"/>
          <a:ea typeface="inpin heiti"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inpin heiti" charset="-122"/>
          <a:ea typeface="inpin heiti"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inpin heiti" charset="-122"/>
          <a:ea typeface="inpin heiti"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inpin heiti" charset="-122"/>
                <a:ea typeface="inpin heiti" charset="-122"/>
              </a:defRPr>
            </a:lvl1pPr>
          </a:lstStyle>
          <a:p>
            <a:fld id="{B67F2A75-454E-4B45-B20C-000370BBB039}"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inpin heiti" charset="-122"/>
                <a:ea typeface="inpin heiti"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inpin heiti" charset="-122"/>
                <a:ea typeface="inpin heiti" charset="-122"/>
              </a:defRPr>
            </a:lvl1pPr>
          </a:lstStyle>
          <a:p>
            <a:fld id="{0C6F29A0-9902-4A64-802C-A24B82837D94}"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xStyles>
    <p:titleStyle>
      <a:lvl1pPr algn="l" defTabSz="914400" rtl="0" eaLnBrk="1" latinLnBrk="0" hangingPunct="1">
        <a:lnSpc>
          <a:spcPct val="90000"/>
        </a:lnSpc>
        <a:spcBef>
          <a:spcPct val="0"/>
        </a:spcBef>
        <a:buNone/>
        <a:defRPr sz="4400" b="0" i="0" kern="1200">
          <a:solidFill>
            <a:schemeClr val="tx1"/>
          </a:solidFill>
          <a:latin typeface="inpin heiti" charset="-122"/>
          <a:ea typeface="inpin heiti"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inpin heiti" charset="-122"/>
          <a:ea typeface="inpin heiti"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inpin heiti" charset="-122"/>
          <a:ea typeface="inpin heiti"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inpin heiti" charset="-122"/>
          <a:ea typeface="inpin heiti"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inpin heiti" charset="-122"/>
          <a:ea typeface="inpin heiti"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inpin heiti" charset="-122"/>
          <a:ea typeface="inpin heiti"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6.xml"/><Relationship Id="rId8" Type="http://schemas.openxmlformats.org/officeDocument/2006/relationships/tags" Target="../tags/tag4.xml"/><Relationship Id="rId7" Type="http://schemas.openxmlformats.org/officeDocument/2006/relationships/tags" Target="../tags/tag3.xml"/><Relationship Id="rId6" Type="http://schemas.openxmlformats.org/officeDocument/2006/relationships/image" Target="../media/image3.png"/><Relationship Id="rId5" Type="http://schemas.microsoft.com/office/2007/relationships/media" Target="../media/media2.mp3"/><Relationship Id="rId4" Type="http://schemas.openxmlformats.org/officeDocument/2006/relationships/audio" Target="../media/media2.mp3"/><Relationship Id="rId3" Type="http://schemas.openxmlformats.org/officeDocument/2006/relationships/tags" Target="../tags/tag2.xml"/><Relationship Id="rId2" Type="http://schemas.openxmlformats.org/officeDocument/2006/relationships/image" Target="../media/image2.png"/><Relationship Id="rId10" Type="http://schemas.openxmlformats.org/officeDocument/2006/relationships/notesSlide" Target="../notesSlides/notesSlide1.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image" Target="../media/image5.png"/><Relationship Id="rId10" Type="http://schemas.openxmlformats.org/officeDocument/2006/relationships/notesSlide" Target="../notesSlides/notesSlide2.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9" Type="http://schemas.openxmlformats.org/officeDocument/2006/relationships/tags" Target="../tags/tag17.xml"/><Relationship Id="rId8" Type="http://schemas.openxmlformats.org/officeDocument/2006/relationships/tags" Target="../tags/tag16.xml"/><Relationship Id="rId7" Type="http://schemas.openxmlformats.org/officeDocument/2006/relationships/tags" Target="../tags/tag15.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image" Target="../media/image6.png"/><Relationship Id="rId2" Type="http://schemas.openxmlformats.org/officeDocument/2006/relationships/tags" Target="../tags/tag11.xml"/><Relationship Id="rId15" Type="http://schemas.openxmlformats.org/officeDocument/2006/relationships/notesSlide" Target="../notesSlides/notesSlide3.xml"/><Relationship Id="rId14" Type="http://schemas.openxmlformats.org/officeDocument/2006/relationships/slideLayout" Target="../slideLayouts/slideLayout7.xml"/><Relationship Id="rId13" Type="http://schemas.openxmlformats.org/officeDocument/2006/relationships/tags" Target="../tags/tag21.xml"/><Relationship Id="rId12" Type="http://schemas.openxmlformats.org/officeDocument/2006/relationships/tags" Target="../tags/tag20.xml"/><Relationship Id="rId11" Type="http://schemas.openxmlformats.org/officeDocument/2006/relationships/tags" Target="../tags/tag19.xml"/><Relationship Id="rId10" Type="http://schemas.openxmlformats.org/officeDocument/2006/relationships/tags" Target="../tags/tag18.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19.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image" Target="../media/image7.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7.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image" Target="../media/image7.pn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7.xml"/><Relationship Id="rId4" Type="http://schemas.openxmlformats.org/officeDocument/2006/relationships/tags" Target="../tags/tag27.xml"/><Relationship Id="rId3" Type="http://schemas.openxmlformats.org/officeDocument/2006/relationships/tags" Target="../tags/tag26.xml"/><Relationship Id="rId2" Type="http://schemas.openxmlformats.org/officeDocument/2006/relationships/image" Target="../media/image7.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A_图片 4"/>
          <p:cNvPicPr>
            <a:picLocks noChangeAspect="1"/>
          </p:cNvPicPr>
          <p:nvPr>
            <p:custDataLst>
              <p:tags r:id="rId1"/>
            </p:custDataLst>
          </p:nvPr>
        </p:nvPicPr>
        <p:blipFill rotWithShape="1">
          <a:blip r:embed="rId2"/>
          <a:srcRect r="3557" b="1"/>
          <a:stretch>
            <a:fillRect/>
          </a:stretch>
        </p:blipFill>
        <p:spPr>
          <a:xfrm>
            <a:off x="20" y="10"/>
            <a:ext cx="12191980" cy="6857990"/>
          </a:xfrm>
          <a:prstGeom prst="rect">
            <a:avLst/>
          </a:prstGeom>
        </p:spPr>
      </p:pic>
      <p:sp>
        <p:nvSpPr>
          <p:cNvPr id="13" name="PA_文本框 12"/>
          <p:cNvSpPr txBox="1"/>
          <p:nvPr>
            <p:custDataLst>
              <p:tags r:id="rId3"/>
            </p:custDataLst>
          </p:nvPr>
        </p:nvSpPr>
        <p:spPr>
          <a:xfrm>
            <a:off x="8144231" y="4764822"/>
            <a:ext cx="3361723" cy="306705"/>
          </a:xfrm>
          <a:prstGeom prst="rect">
            <a:avLst/>
          </a:prstGeom>
          <a:noFill/>
        </p:spPr>
        <p:txBody>
          <a:bodyPr wrap="square" rtlCol="0">
            <a:spAutoFit/>
          </a:bodyPr>
          <a:lstStyle/>
          <a:p>
            <a:pPr lvl="0">
              <a:defRPr/>
            </a:pPr>
            <a:r>
              <a:rPr lang="en-US" sz="1400" dirty="0">
                <a:solidFill>
                  <a:schemeClr val="bg1"/>
                </a:solidFill>
                <a:sym typeface="+mn-ea"/>
              </a:rPr>
              <a:t>FCD</a:t>
            </a:r>
            <a:r>
              <a:rPr sz="1400" dirty="0">
                <a:solidFill>
                  <a:schemeClr val="bg1"/>
                </a:solidFill>
                <a:sym typeface="+mn-ea"/>
              </a:rPr>
              <a:t>~fortune</a:t>
            </a:r>
            <a:r>
              <a:rPr sz="1400" spc="-100" dirty="0">
                <a:solidFill>
                  <a:schemeClr val="bg1"/>
                </a:solidFill>
                <a:sym typeface="+mn-ea"/>
              </a:rPr>
              <a:t> </a:t>
            </a:r>
            <a:r>
              <a:rPr sz="1400" dirty="0">
                <a:solidFill>
                  <a:schemeClr val="bg1"/>
                </a:solidFill>
                <a:sym typeface="+mn-ea"/>
              </a:rPr>
              <a:t>good</a:t>
            </a:r>
            <a:endParaRPr lang="en-US" altLang="zh-CN" sz="1400" dirty="0">
              <a:solidFill>
                <a:schemeClr val="bg1"/>
              </a:solidFill>
              <a:effectLst>
                <a:outerShdw blurRad="50800" dist="38100" dir="2700000" algn="tl" rotWithShape="0">
                  <a:prstClr val="black">
                    <a:alpha val="40000"/>
                  </a:prstClr>
                </a:outerShdw>
              </a:effectLst>
              <a:latin typeface="inpin heiti" charset="-122"/>
              <a:ea typeface="inpin heiti" charset="-122"/>
              <a:sym typeface="+mn-ea"/>
            </a:endParaRPr>
          </a:p>
        </p:txBody>
      </p:sp>
      <p:pic>
        <p:nvPicPr>
          <p:cNvPr id="3" name="轻松欢乐节奏感动进取电子音乐.mp3">
            <a:hlinkClick r:id="" action="ppaction://media"/>
          </p:cNvPr>
          <p:cNvPicPr>
            <a:picLocks noChangeAspect="1"/>
          </p:cNvPicPr>
          <p:nvPr>
            <a:audioFile r:link="rId4"/>
            <p:extLst>
              <p:ext uri="{DAA4B4D4-6D71-4841-9C94-3DE7FCFB9230}">
                <p14:media xmlns:p14="http://schemas.microsoft.com/office/powerpoint/2010/main" r:embed="rId5"/>
              </p:ext>
            </p:extLst>
          </p:nvPr>
        </p:nvPicPr>
        <p:blipFill>
          <a:blip r:embed="rId6"/>
          <a:stretch>
            <a:fillRect/>
          </a:stretch>
        </p:blipFill>
        <p:spPr>
          <a:xfrm>
            <a:off x="-1393893" y="404395"/>
            <a:ext cx="812800" cy="812800"/>
          </a:xfrm>
          <a:prstGeom prst="rect">
            <a:avLst/>
          </a:prstGeom>
        </p:spPr>
      </p:pic>
      <p:sp>
        <p:nvSpPr>
          <p:cNvPr id="4" name="文本框 3"/>
          <p:cNvSpPr txBox="1"/>
          <p:nvPr/>
        </p:nvSpPr>
        <p:spPr>
          <a:xfrm>
            <a:off x="7113905" y="1217295"/>
            <a:ext cx="7631430" cy="2690495"/>
          </a:xfrm>
          <a:prstGeom prst="rect">
            <a:avLst/>
          </a:prstGeom>
        </p:spPr>
        <p:txBody>
          <a:bodyPr wrap="square" rtlCol="0">
            <a:noAutofit/>
          </a:bodyPr>
          <a:p>
            <a:r>
              <a:rPr sz="9600" b="1" dirty="0">
                <a:solidFill>
                  <a:schemeClr val="bg1"/>
                </a:solidFill>
                <a:effectLst>
                  <a:reflection blurRad="6350" stA="53000" endA="300" endPos="35500" dir="5400000" sy="-90000" algn="bl" rotWithShape="0"/>
                </a:effectLst>
                <a:latin typeface="方正粗黑宋简体"/>
                <a:cs typeface="方正粗黑宋简体"/>
                <a:sym typeface="+mn-ea"/>
              </a:rPr>
              <a:t>福财道</a:t>
            </a:r>
            <a:endParaRPr sz="9600" b="1" dirty="0">
              <a:solidFill>
                <a:schemeClr val="bg1"/>
              </a:solidFill>
              <a:effectLst>
                <a:reflection blurRad="6350" stA="53000" endA="300" endPos="35500" dir="5400000" sy="-90000" algn="bl" rotWithShape="0"/>
              </a:effectLst>
              <a:latin typeface="方正粗黑宋简体"/>
              <a:cs typeface="方正粗黑宋简体"/>
              <a:sym typeface="+mn-ea"/>
            </a:endParaRPr>
          </a:p>
          <a:p>
            <a:r>
              <a:rPr lang="en-US" altLang="zh-CN" sz="9600" b="1" dirty="0">
                <a:solidFill>
                  <a:schemeClr val="bg1"/>
                </a:solidFill>
                <a:effectLst>
                  <a:reflection blurRad="6350" stA="53000" endA="300" endPos="35500" dir="5400000" sy="-90000" algn="bl" rotWithShape="0"/>
                </a:effectLst>
                <a:latin typeface="方正粗黑宋简体"/>
                <a:cs typeface="方正粗黑宋简体"/>
                <a:sym typeface="+mn-ea"/>
              </a:rPr>
              <a:t> </a:t>
            </a:r>
            <a:r>
              <a:rPr sz="9600" b="1" dirty="0">
                <a:solidFill>
                  <a:schemeClr val="bg1"/>
                </a:solidFill>
                <a:effectLst>
                  <a:reflection blurRad="6350" stA="53000" endA="300" endPos="35500" dir="5400000" sy="-90000" algn="bl" rotWithShape="0"/>
                </a:effectLst>
                <a:latin typeface="方正粗黑宋简体"/>
                <a:cs typeface="方正粗黑宋简体"/>
                <a:sym typeface="+mn-ea"/>
              </a:rPr>
              <a:t>白皮书</a:t>
            </a:r>
            <a:endParaRPr lang="zh-CN" altLang="en-US" sz="9600" b="1" dirty="0">
              <a:solidFill>
                <a:schemeClr val="bg1"/>
              </a:solidFill>
              <a:effectLst>
                <a:reflection blurRad="6350" stA="53000" endA="300" endPos="35500" dir="5400000" sy="-90000" algn="bl" rotWithShape="0"/>
              </a:effectLst>
              <a:latin typeface="方正粗黑宋简体"/>
              <a:cs typeface="方正粗黑宋简体"/>
              <a:sym typeface="+mn-ea"/>
            </a:endParaRPr>
          </a:p>
        </p:txBody>
      </p:sp>
      <p:sp>
        <p:nvSpPr>
          <p:cNvPr id="2" name="文本框 1"/>
          <p:cNvSpPr txBox="1"/>
          <p:nvPr>
            <p:custDataLst>
              <p:tags r:id="rId7"/>
            </p:custDataLst>
          </p:nvPr>
        </p:nvSpPr>
        <p:spPr>
          <a:xfrm>
            <a:off x="1863725" y="1957070"/>
            <a:ext cx="5842000" cy="3256280"/>
          </a:xfrm>
          <a:prstGeom prst="rect">
            <a:avLst/>
          </a:prstGeom>
        </p:spPr>
        <p:txBody>
          <a:bodyPr wrap="square" rtlCol="0">
            <a:noAutofit/>
            <a:scene3d>
              <a:camera prst="orthographicFront"/>
              <a:lightRig rig="threePt" dir="t"/>
            </a:scene3d>
          </a:bodyPr>
          <a:p>
            <a:r>
              <a:rPr lang="en-US" sz="16000" b="1" dirty="0">
                <a:ln w="9525" cmpd="sng">
                  <a:solidFill>
                    <a:schemeClr val="accent1"/>
                  </a:solidFill>
                  <a:prstDash val="solid"/>
                </a:ln>
                <a:solidFill>
                  <a:srgbClr val="70AD47">
                    <a:tint val="1000"/>
                  </a:srgbClr>
                </a:solidFill>
                <a:effectLst>
                  <a:glow rad="38100">
                    <a:schemeClr val="accent1">
                      <a:alpha val="40000"/>
                    </a:schemeClr>
                  </a:glow>
                </a:effectLst>
                <a:latin typeface="Batang" panose="02030600000101010101" charset="-127"/>
                <a:ea typeface="Batang" panose="02030600000101010101" charset="-127"/>
                <a:cs typeface="方正粗黑宋简体"/>
                <a:sym typeface="+mn-ea"/>
              </a:rPr>
              <a:t>FCD</a:t>
            </a:r>
            <a:endParaRPr lang="en-US" sz="16000" b="1" dirty="0">
              <a:ln w="9525" cmpd="sng">
                <a:solidFill>
                  <a:schemeClr val="accent1"/>
                </a:solidFill>
                <a:prstDash val="solid"/>
              </a:ln>
              <a:solidFill>
                <a:srgbClr val="70AD47">
                  <a:tint val="1000"/>
                </a:srgbClr>
              </a:solidFill>
              <a:effectLst>
                <a:glow rad="38100">
                  <a:schemeClr val="accent1">
                    <a:alpha val="40000"/>
                  </a:schemeClr>
                </a:glow>
              </a:effectLst>
              <a:latin typeface="Batang" panose="02030600000101010101" charset="-127"/>
              <a:ea typeface="Batang" panose="02030600000101010101" charset="-127"/>
              <a:cs typeface="方正粗黑宋简体"/>
              <a:sym typeface="+mn-ea"/>
            </a:endParaRPr>
          </a:p>
        </p:txBody>
      </p:sp>
      <p:sp>
        <p:nvSpPr>
          <p:cNvPr id="6" name="文本框 5"/>
          <p:cNvSpPr txBox="1"/>
          <p:nvPr>
            <p:custDataLst>
              <p:tags r:id="rId8"/>
            </p:custDataLst>
          </p:nvPr>
        </p:nvSpPr>
        <p:spPr>
          <a:xfrm>
            <a:off x="1917700" y="1981835"/>
            <a:ext cx="5842000" cy="3256280"/>
          </a:xfrm>
          <a:prstGeom prst="rect">
            <a:avLst/>
          </a:prstGeom>
        </p:spPr>
        <p:txBody>
          <a:bodyPr wrap="square" rtlCol="0">
            <a:noAutofit/>
            <a:scene3d>
              <a:camera prst="orthographicFront"/>
              <a:lightRig rig="threePt" dir="t"/>
            </a:scene3d>
          </a:bodyPr>
          <a:p>
            <a:r>
              <a:rPr lang="en-US" sz="16000" b="1" dirty="0">
                <a:ln w="9525" cmpd="sng">
                  <a:solidFill>
                    <a:schemeClr val="accent1"/>
                  </a:solidFill>
                  <a:prstDash val="solid"/>
                </a:ln>
                <a:solidFill>
                  <a:srgbClr val="70AD47">
                    <a:tint val="1000"/>
                  </a:srgbClr>
                </a:solidFill>
                <a:effectLst>
                  <a:glow rad="38100">
                    <a:schemeClr val="accent1">
                      <a:alpha val="40000"/>
                    </a:schemeClr>
                  </a:glow>
                </a:effectLst>
                <a:latin typeface="Batang" panose="02030600000101010101" charset="-127"/>
                <a:ea typeface="Batang" panose="02030600000101010101" charset="-127"/>
                <a:cs typeface="方正粗黑宋简体"/>
                <a:sym typeface="+mn-ea"/>
              </a:rPr>
              <a:t>FCD</a:t>
            </a:r>
            <a:endParaRPr lang="en-US" sz="16000" b="1" dirty="0">
              <a:ln w="9525" cmpd="sng">
                <a:solidFill>
                  <a:schemeClr val="accent1"/>
                </a:solidFill>
                <a:prstDash val="solid"/>
              </a:ln>
              <a:solidFill>
                <a:srgbClr val="70AD47">
                  <a:tint val="1000"/>
                </a:srgbClr>
              </a:solidFill>
              <a:effectLst>
                <a:glow rad="38100">
                  <a:schemeClr val="accent1">
                    <a:alpha val="40000"/>
                  </a:schemeClr>
                </a:glow>
              </a:effectLst>
              <a:latin typeface="Batang" panose="02030600000101010101" charset="-127"/>
              <a:ea typeface="Batang" panose="02030600000101010101" charset="-127"/>
              <a:cs typeface="方正粗黑宋简体"/>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10" presetClass="entr" presetSubtype="0" fill="hold" nodeType="withEffect">
                                  <p:stCondLst>
                                    <p:cond delay="2000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500"/>
                                        <p:tgtEl>
                                          <p:spTgt spid="5"/>
                                        </p:tgtEl>
                                      </p:cBhvr>
                                    </p:animEffect>
                                  </p:childTnLst>
                                </p:cTn>
                              </p:par>
                            </p:childTnLst>
                          </p:cTn>
                        </p:par>
                        <p:par>
                          <p:cTn id="10" fill="hold">
                            <p:stCondLst>
                              <p:cond delay="0"/>
                            </p:stCondLst>
                            <p:childTnLst>
                              <p:par>
                                <p:cTn id="11" presetID="2" presetClass="entr" presetSubtype="4" fill="hold" grpId="0" nodeType="afterEffect">
                                  <p:stCondLst>
                                    <p:cond delay="0"/>
                                  </p:stCondLst>
                                  <p:iterate type="lt">
                                    <p:tmPct val="10000"/>
                                  </p:iterate>
                                  <p:childTnLst>
                                    <p:set>
                                      <p:cBhvr>
                                        <p:cTn id="12" dur="1" fill="hold">
                                          <p:stCondLst>
                                            <p:cond delay="0"/>
                                          </p:stCondLst>
                                        </p:cTn>
                                        <p:tgtEl>
                                          <p:spTgt spid="13"/>
                                        </p:tgtEl>
                                        <p:attrNameLst>
                                          <p:attrName>style.visibility</p:attrName>
                                        </p:attrNameLst>
                                      </p:cBhvr>
                                      <p:to>
                                        <p:strVal val="visible"/>
                                      </p:to>
                                    </p:set>
                                    <p:anim calcmode="lin" valueType="num">
                                      <p:cBhvr>
                                        <p:cTn id="13" dur="500" fill="hold"/>
                                        <p:tgtEl>
                                          <p:spTgt spid="13"/>
                                        </p:tgtEl>
                                        <p:attrNameLst>
                                          <p:attrName>ppt_x</p:attrName>
                                        </p:attrNameLst>
                                      </p:cBhvr>
                                      <p:tavLst>
                                        <p:tav tm="0">
                                          <p:val>
                                            <p:strVal val="#ppt_x"/>
                                          </p:val>
                                        </p:tav>
                                        <p:tav tm="100000">
                                          <p:val>
                                            <p:strVal val="#ppt_x"/>
                                          </p:val>
                                        </p:tav>
                                      </p:tavLst>
                                    </p:anim>
                                    <p:anim calcmode="lin" valueType="num">
                                      <p:cBhvr>
                                        <p:cTn id="14" dur="500" fill="hold"/>
                                        <p:tgtEl>
                                          <p:spTgt spid="13"/>
                                        </p:tgtEl>
                                        <p:attrNameLst>
                                          <p:attrName>ppt_y</p:attrName>
                                        </p:attrNameLst>
                                      </p:cBhvr>
                                      <p:tavLst>
                                        <p:tav tm="0">
                                          <p:val>
                                            <p:strVal val="1+#ppt_h/2"/>
                                          </p:val>
                                        </p:tav>
                                        <p:tav tm="100000">
                                          <p:val>
                                            <p:strVal val="#ppt_y"/>
                                          </p:val>
                                        </p:tav>
                                      </p:tavLst>
                                    </p:anim>
                                  </p:childTnLst>
                                </p:cTn>
                              </p:par>
                              <p:par>
                                <p:cTn id="15" presetID="26" presetClass="emph" presetSubtype="0" fill="hold" grpId="1" nodeType="withEffect">
                                  <p:stCondLst>
                                    <p:cond delay="0"/>
                                  </p:stCondLst>
                                  <p:iterate type="lt">
                                    <p:tmPct val="10000"/>
                                  </p:iterate>
                                  <p:childTnLst>
                                    <p:animEffect transition="out" filter="fade">
                                      <p:cBhvr>
                                        <p:cTn id="16" dur="500" tmFilter="0, 0; .2, .5; .8, .5; 1, 0"/>
                                        <p:tgtEl>
                                          <p:spTgt spid="13"/>
                                        </p:tgtEl>
                                      </p:cBhvr>
                                    </p:animEffect>
                                    <p:animScale>
                                      <p:cBhvr>
                                        <p:cTn id="17" dur="250" autoRev="1" fill="hold"/>
                                        <p:tgtEl>
                                          <p:spTgt spid="1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8" repeatCount="indefinite" fill="hold" display="0">
                  <p:stCondLst>
                    <p:cond delay="indefinite"/>
                  </p:stCondLst>
                  <p:endCondLst>
                    <p:cond evt="onStopAudio" delay="0">
                      <p:tgtEl>
                        <p:sldTgt/>
                      </p:tgtEl>
                    </p:cond>
                  </p:endCondLst>
                </p:cTn>
                <p:tgtEl>
                  <p:spTgt spid="3"/>
                </p:tgtEl>
              </p:cMediaNode>
            </p:audio>
          </p:childTnLst>
        </p:cTn>
      </p:par>
    </p:tnLst>
    <p:bldLst>
      <p:bldP spid="13" grpId="0"/>
      <p:bldP spid="13"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pic>
        <p:nvPicPr>
          <p:cNvPr id="3" name="图片 2"/>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5615960" y="825226"/>
            <a:ext cx="5917698" cy="5917698"/>
          </a:xfrm>
          <a:prstGeom prst="rect">
            <a:avLst/>
          </a:prstGeom>
        </p:spPr>
      </p:pic>
      <p:sp>
        <p:nvSpPr>
          <p:cNvPr id="4" name="文本框 3"/>
          <p:cNvSpPr txBox="1"/>
          <p:nvPr/>
        </p:nvSpPr>
        <p:spPr>
          <a:xfrm>
            <a:off x="967740" y="2418080"/>
            <a:ext cx="4761230" cy="3135630"/>
          </a:xfrm>
          <a:prstGeom prst="rect">
            <a:avLst/>
          </a:prstGeom>
          <a:noFill/>
        </p:spPr>
        <p:txBody>
          <a:bodyPr wrap="square" rtlCol="0">
            <a:noAutofit/>
          </a:bodyPr>
          <a:lstStyle/>
          <a:p>
            <a:pPr lvl="0">
              <a:lnSpc>
                <a:spcPct val="200000"/>
              </a:lnSpc>
              <a:defRPr/>
            </a:pP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在当今区块链时代没有强大技术落地生态来支撑是无法发展的。</a:t>
            </a:r>
            <a:r>
              <a:rPr 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FCD</a:t>
            </a: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以多年的理财技术在世界上名列前茅</a:t>
            </a:r>
            <a:r>
              <a:rPr 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今天 Fotunegood(FCD)福财道用于所有生态参与应用的通行证。随着市场的发展 技术升级挖矿做出了公平公正的算法让参与者人人平等只有参与者进场早晚时间差不同而已。</a:t>
            </a:r>
            <a:endPar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7" name="Freeform 5"/>
          <p:cNvSpPr/>
          <p:nvPr>
            <p:custDataLst>
              <p:tags r:id="rId3"/>
            </p:custDataLst>
          </p:nvPr>
        </p:nvSpPr>
        <p:spPr bwMode="auto">
          <a:xfrm rot="5400000">
            <a:off x="910837" y="814618"/>
            <a:ext cx="1327311" cy="1197782"/>
          </a:xfrm>
          <a:custGeom>
            <a:avLst/>
            <a:gdLst>
              <a:gd name="T0" fmla="*/ 1136760 w 2740"/>
              <a:gd name="T1" fmla="*/ 1235640 h 2446"/>
              <a:gd name="T2" fmla="*/ 1086026 w 2740"/>
              <a:gd name="T3" fmla="*/ 1286347 h 2446"/>
              <a:gd name="T4" fmla="*/ 1013624 w 2740"/>
              <a:gd name="T5" fmla="*/ 1305028 h 2446"/>
              <a:gd name="T6" fmla="*/ 431239 w 2740"/>
              <a:gd name="T7" fmla="*/ 1305028 h 2446"/>
              <a:gd name="T8" fmla="*/ 362009 w 2740"/>
              <a:gd name="T9" fmla="*/ 1286347 h 2446"/>
              <a:gd name="T10" fmla="*/ 311274 w 2740"/>
              <a:gd name="T11" fmla="*/ 1235107 h 2446"/>
              <a:gd name="T12" fmla="*/ 19025 w 2740"/>
              <a:gd name="T13" fmla="*/ 723770 h 2446"/>
              <a:gd name="T14" fmla="*/ 0 w 2740"/>
              <a:gd name="T15" fmla="*/ 652781 h 2446"/>
              <a:gd name="T16" fmla="*/ 19025 w 2740"/>
              <a:gd name="T17" fmla="*/ 581258 h 2446"/>
              <a:gd name="T18" fmla="*/ 310218 w 2740"/>
              <a:gd name="T19" fmla="*/ 72057 h 2446"/>
              <a:gd name="T20" fmla="*/ 362009 w 2740"/>
              <a:gd name="T21" fmla="*/ 19749 h 2446"/>
              <a:gd name="T22" fmla="*/ 428068 w 2740"/>
              <a:gd name="T23" fmla="*/ 534 h 2446"/>
              <a:gd name="T24" fmla="*/ 1012567 w 2740"/>
              <a:gd name="T25" fmla="*/ 534 h 2446"/>
              <a:gd name="T26" fmla="*/ 1086026 w 2740"/>
              <a:gd name="T27" fmla="*/ 19749 h 2446"/>
              <a:gd name="T28" fmla="*/ 1136760 w 2740"/>
              <a:gd name="T29" fmla="*/ 70456 h 2446"/>
              <a:gd name="T30" fmla="*/ 1427952 w 2740"/>
              <a:gd name="T31" fmla="*/ 579657 h 2446"/>
              <a:gd name="T32" fmla="*/ 1448034 w 2740"/>
              <a:gd name="T33" fmla="*/ 652781 h 2446"/>
              <a:gd name="T34" fmla="*/ 1427423 w 2740"/>
              <a:gd name="T35" fmla="*/ 726439 h 2446"/>
              <a:gd name="T36" fmla="*/ 1136760 w 2740"/>
              <a:gd name="T37" fmla="*/ 1235640 h 244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740"/>
              <a:gd name="T58" fmla="*/ 0 h 2446"/>
              <a:gd name="T59" fmla="*/ 2740 w 2740"/>
              <a:gd name="T60" fmla="*/ 2446 h 244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350" dirty="0">
              <a:solidFill>
                <a:schemeClr val="bg1"/>
              </a:solidFill>
              <a:latin typeface="inpin heiti" charset="-122"/>
              <a:ea typeface="inpin heiti" charset="-122"/>
            </a:endParaRPr>
          </a:p>
        </p:txBody>
      </p:sp>
      <p:grpSp>
        <p:nvGrpSpPr>
          <p:cNvPr id="8" name="组合 7"/>
          <p:cNvGrpSpPr>
            <a:grpSpLocks noChangeAspect="1"/>
          </p:cNvGrpSpPr>
          <p:nvPr/>
        </p:nvGrpSpPr>
        <p:grpSpPr>
          <a:xfrm>
            <a:off x="1207920" y="1154173"/>
            <a:ext cx="719696" cy="551771"/>
            <a:chOff x="5611813" y="1835150"/>
            <a:chExt cx="285750" cy="219076"/>
          </a:xfrm>
          <a:solidFill>
            <a:schemeClr val="bg1"/>
          </a:solidFill>
        </p:grpSpPr>
        <p:sp>
          <p:nvSpPr>
            <p:cNvPr id="9" name="Freeform 57"/>
            <p:cNvSpPr/>
            <p:nvPr>
              <p:custDataLst>
                <p:tags r:id="rId4"/>
              </p:custDataLst>
            </p:nvPr>
          </p:nvSpPr>
          <p:spPr bwMode="auto">
            <a:xfrm>
              <a:off x="5611813" y="2046288"/>
              <a:ext cx="285750" cy="793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1350" dirty="0">
                <a:solidFill>
                  <a:schemeClr val="bg1"/>
                </a:solidFill>
                <a:latin typeface="inpin heiti" charset="-122"/>
                <a:ea typeface="inpin heiti" charset="-122"/>
              </a:endParaRPr>
            </a:p>
          </p:txBody>
        </p:sp>
        <p:sp>
          <p:nvSpPr>
            <p:cNvPr id="10" name="Rectangle 58"/>
            <p:cNvSpPr>
              <a:spLocks noChangeArrowheads="1"/>
            </p:cNvSpPr>
            <p:nvPr>
              <p:custDataLst>
                <p:tags r:id="rId5"/>
              </p:custDataLst>
            </p:nvPr>
          </p:nvSpPr>
          <p:spPr bwMode="auto">
            <a:xfrm>
              <a:off x="5648326" y="1884363"/>
              <a:ext cx="41275" cy="139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sz="1350" dirty="0">
                <a:solidFill>
                  <a:schemeClr val="bg1"/>
                </a:solidFill>
                <a:latin typeface="inpin heiti" charset="-122"/>
                <a:ea typeface="inpin heiti" charset="-122"/>
              </a:endParaRPr>
            </a:p>
          </p:txBody>
        </p:sp>
        <p:sp>
          <p:nvSpPr>
            <p:cNvPr id="11" name="Rectangle 59"/>
            <p:cNvSpPr>
              <a:spLocks noChangeArrowheads="1"/>
            </p:cNvSpPr>
            <p:nvPr>
              <p:custDataLst>
                <p:tags r:id="rId6"/>
              </p:custDataLst>
            </p:nvPr>
          </p:nvSpPr>
          <p:spPr bwMode="auto">
            <a:xfrm>
              <a:off x="5708651" y="1835150"/>
              <a:ext cx="41275" cy="1889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sz="1350" dirty="0">
                <a:solidFill>
                  <a:schemeClr val="bg1"/>
                </a:solidFill>
                <a:latin typeface="inpin heiti" charset="-122"/>
                <a:ea typeface="inpin heiti" charset="-122"/>
              </a:endParaRPr>
            </a:p>
          </p:txBody>
        </p:sp>
        <p:sp>
          <p:nvSpPr>
            <p:cNvPr id="12" name="Rectangle 60"/>
            <p:cNvSpPr>
              <a:spLocks noChangeArrowheads="1"/>
            </p:cNvSpPr>
            <p:nvPr>
              <p:custDataLst>
                <p:tags r:id="rId7"/>
              </p:custDataLst>
            </p:nvPr>
          </p:nvSpPr>
          <p:spPr bwMode="auto">
            <a:xfrm>
              <a:off x="5768976" y="1895475"/>
              <a:ext cx="41275" cy="128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sz="1350" dirty="0">
                <a:solidFill>
                  <a:schemeClr val="bg1"/>
                </a:solidFill>
                <a:latin typeface="inpin heiti" charset="-122"/>
                <a:ea typeface="inpin heiti" charset="-122"/>
              </a:endParaRPr>
            </a:p>
          </p:txBody>
        </p:sp>
        <p:sp>
          <p:nvSpPr>
            <p:cNvPr id="13" name="Rectangle 61"/>
            <p:cNvSpPr>
              <a:spLocks noChangeArrowheads="1"/>
            </p:cNvSpPr>
            <p:nvPr>
              <p:custDataLst>
                <p:tags r:id="rId8"/>
              </p:custDataLst>
            </p:nvPr>
          </p:nvSpPr>
          <p:spPr bwMode="auto">
            <a:xfrm>
              <a:off x="5829301" y="1936750"/>
              <a:ext cx="41275" cy="873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sz="1350" dirty="0">
                <a:solidFill>
                  <a:schemeClr val="bg1"/>
                </a:solidFill>
                <a:latin typeface="inpin heiti" charset="-122"/>
                <a:ea typeface="inpin heiti"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par>
                          <p:cTn id="11" fill="hold">
                            <p:stCondLst>
                              <p:cond delay="1000"/>
                            </p:stCondLst>
                            <p:childTnLst>
                              <p:par>
                                <p:cTn id="12" presetID="2" presetClass="entr" presetSubtype="8" fill="hold" grpId="0" nodeType="afterEffect">
                                  <p:stCondLst>
                                    <p:cond delay="0"/>
                                  </p:stCondLst>
                                  <p:iterate type="lt">
                                    <p:tmPct val="0"/>
                                  </p:iterate>
                                  <p:childTnLst>
                                    <p:set>
                                      <p:cBhvr>
                                        <p:cTn id="13" dur="1" fill="hold">
                                          <p:stCondLst>
                                            <p:cond delay="0"/>
                                          </p:stCondLst>
                                        </p:cTn>
                                        <p:tgtEl>
                                          <p:spTgt spid="4"/>
                                        </p:tgtEl>
                                        <p:attrNameLst>
                                          <p:attrName>style.visibility</p:attrName>
                                        </p:attrNameLst>
                                      </p:cBhvr>
                                      <p:to>
                                        <p:strVal val="visible"/>
                                      </p:to>
                                    </p:set>
                                    <p:anim calcmode="lin" valueType="num">
                                      <p:cBhvr additive="base">
                                        <p:cTn id="14" dur="1000" fill="hold"/>
                                        <p:tgtEl>
                                          <p:spTgt spid="4"/>
                                        </p:tgtEl>
                                        <p:attrNameLst>
                                          <p:attrName>ppt_x</p:attrName>
                                        </p:attrNameLst>
                                      </p:cBhvr>
                                      <p:tavLst>
                                        <p:tav tm="0">
                                          <p:val>
                                            <p:strVal val="0-#ppt_w/2"/>
                                          </p:val>
                                        </p:tav>
                                        <p:tav tm="100000">
                                          <p:val>
                                            <p:strVal val="#ppt_x"/>
                                          </p:val>
                                        </p:tav>
                                      </p:tavLst>
                                    </p:anim>
                                    <p:anim calcmode="lin" valueType="num">
                                      <p:cBhvr additive="base">
                                        <p:cTn id="15" dur="10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2000"/>
                            </p:stCondLst>
                            <p:childTnLst>
                              <p:par>
                                <p:cTn id="17" presetID="26" presetClass="emph" presetSubtype="0" fill="hold" grpId="1" nodeType="afterEffect">
                                  <p:stCondLst>
                                    <p:cond delay="0"/>
                                  </p:stCondLst>
                                  <p:iterate type="lt">
                                    <p:tmPct val="10000"/>
                                  </p:iterate>
                                  <p:childTnLst>
                                    <p:animEffect transition="out" filter="fade">
                                      <p:cBhvr>
                                        <p:cTn id="18" dur="500" tmFilter="0, 0; .2, .5; .8, .5; 1, 0"/>
                                        <p:tgtEl>
                                          <p:spTgt spid="4"/>
                                        </p:tgtEl>
                                      </p:cBhvr>
                                    </p:animEffect>
                                    <p:animScale>
                                      <p:cBhvr>
                                        <p:cTn id="19" dur="250" autoRev="1" fill="hold"/>
                                        <p:tgtEl>
                                          <p:spTgt spid="4"/>
                                        </p:tgtEl>
                                      </p:cBhvr>
                                      <p:by x="105000" y="105000"/>
                                    </p:animScale>
                                  </p:childTnLst>
                                </p:cTn>
                              </p:par>
                            </p:childTnLst>
                          </p:cTn>
                        </p:par>
                        <p:par>
                          <p:cTn id="20" fill="hold">
                            <p:stCondLst>
                              <p:cond delay="9100"/>
                            </p:stCondLst>
                            <p:childTnLst>
                              <p:par>
                                <p:cTn id="21" presetID="55"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750" fill="hold"/>
                                        <p:tgtEl>
                                          <p:spTgt spid="7"/>
                                        </p:tgtEl>
                                        <p:attrNameLst>
                                          <p:attrName>ppt_w</p:attrName>
                                        </p:attrNameLst>
                                      </p:cBhvr>
                                      <p:tavLst>
                                        <p:tav tm="0">
                                          <p:val>
                                            <p:strVal val="#ppt_w*0.70"/>
                                          </p:val>
                                        </p:tav>
                                        <p:tav tm="100000">
                                          <p:val>
                                            <p:strVal val="#ppt_w"/>
                                          </p:val>
                                        </p:tav>
                                      </p:tavLst>
                                    </p:anim>
                                    <p:anim calcmode="lin" valueType="num">
                                      <p:cBhvr>
                                        <p:cTn id="24" dur="750" fill="hold"/>
                                        <p:tgtEl>
                                          <p:spTgt spid="7"/>
                                        </p:tgtEl>
                                        <p:attrNameLst>
                                          <p:attrName>ppt_h</p:attrName>
                                        </p:attrNameLst>
                                      </p:cBhvr>
                                      <p:tavLst>
                                        <p:tav tm="0">
                                          <p:val>
                                            <p:strVal val="#ppt_h"/>
                                          </p:val>
                                        </p:tav>
                                        <p:tav tm="100000">
                                          <p:val>
                                            <p:strVal val="#ppt_h"/>
                                          </p:val>
                                        </p:tav>
                                      </p:tavLst>
                                    </p:anim>
                                    <p:animEffect transition="in" filter="fade">
                                      <p:cBhvr>
                                        <p:cTn id="25" dur="750"/>
                                        <p:tgtEl>
                                          <p:spTgt spid="7"/>
                                        </p:tgtEl>
                                      </p:cBhvr>
                                    </p:animEffect>
                                  </p:childTnLst>
                                </p:cTn>
                              </p:par>
                            </p:childTnLst>
                          </p:cTn>
                        </p:par>
                        <p:par>
                          <p:cTn id="26" fill="hold">
                            <p:stCondLst>
                              <p:cond delay="10100"/>
                            </p:stCondLst>
                            <p:childTnLst>
                              <p:par>
                                <p:cTn id="27" presetID="14" presetClass="entr" presetSubtype="1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horizontal)">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7"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rgbClr val="0E372D"/>
            </a:gs>
            <a:gs pos="0">
              <a:srgbClr val="2E4F53"/>
            </a:gs>
          </a:gsLst>
          <a:lin ang="0" scaled="1"/>
        </a:gradFill>
        <a:effectLst/>
      </p:bgPr>
    </p:bg>
    <p:spTree>
      <p:nvGrpSpPr>
        <p:cNvPr id="1" name=""/>
        <p:cNvGrpSpPr/>
        <p:nvPr/>
      </p:nvGrpSpPr>
      <p:grpSpPr>
        <a:xfrm>
          <a:off x="0" y="0"/>
          <a:ext cx="0" cy="0"/>
          <a:chOff x="0" y="0"/>
          <a:chExt cx="0" cy="0"/>
        </a:xfrm>
      </p:grpSpPr>
      <p:pic>
        <p:nvPicPr>
          <p:cNvPr id="157" name="图片 156"/>
          <p:cNvPicPr>
            <a:picLocks noChangeAspect="1"/>
          </p:cNvPicPr>
          <p:nvPr/>
        </p:nvPicPr>
        <p:blipFill>
          <a:blip r:embed="rId1"/>
          <a:stretch>
            <a:fillRect/>
          </a:stretch>
        </p:blipFill>
        <p:spPr>
          <a:xfrm>
            <a:off x="0" y="0"/>
            <a:ext cx="12192000" cy="6858000"/>
          </a:xfrm>
          <a:prstGeom prst="rect">
            <a:avLst/>
          </a:prstGeom>
        </p:spPr>
      </p:pic>
      <p:sp>
        <p:nvSpPr>
          <p:cNvPr id="3" name="Rectangle 38"/>
          <p:cNvSpPr/>
          <p:nvPr/>
        </p:nvSpPr>
        <p:spPr>
          <a:xfrm>
            <a:off x="6844665" y="1600835"/>
            <a:ext cx="4303395" cy="4305300"/>
          </a:xfrm>
          <a:prstGeom prst="rect">
            <a:avLst/>
          </a:prstGeom>
        </p:spPr>
        <p:txBody>
          <a:bodyPr wrap="square">
            <a:noAutofit/>
          </a:bodyPr>
          <a:lstStyle/>
          <a:p>
            <a:pPr algn="just">
              <a:lnSpc>
                <a:spcPct val="200000"/>
              </a:lnSpc>
            </a:pP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平台为个人增加崭新的理财赚钱道路。现以 FCD 质押借贷理财，让投资者借出资金选择更多的理财方式赢得叠加倍增的收益。打造出 FCD 流通广更大的价值性。FCD 打造出多样化战略让投资者不同的选择自己的需求理财</a:t>
            </a:r>
            <a:r>
              <a:rPr 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a:t>
            </a: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给以固定的回报收益。</a:t>
            </a:r>
            <a:endPar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58" name="图片 157"/>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242165" y="1939896"/>
            <a:ext cx="6152416" cy="3822701"/>
          </a:xfrm>
          <a:prstGeom prst="rect">
            <a:avLst/>
          </a:prstGeom>
        </p:spPr>
      </p:pic>
      <p:grpSp>
        <p:nvGrpSpPr>
          <p:cNvPr id="159" name="组合 158"/>
          <p:cNvGrpSpPr>
            <a:grpSpLocks noChangeAspect="1"/>
          </p:cNvGrpSpPr>
          <p:nvPr/>
        </p:nvGrpSpPr>
        <p:grpSpPr>
          <a:xfrm>
            <a:off x="2361715" y="3082033"/>
            <a:ext cx="719696" cy="551771"/>
            <a:chOff x="5611813" y="1835150"/>
            <a:chExt cx="285750" cy="219076"/>
          </a:xfrm>
          <a:solidFill>
            <a:schemeClr val="bg1"/>
          </a:solidFill>
        </p:grpSpPr>
        <p:sp>
          <p:nvSpPr>
            <p:cNvPr id="160" name="Freeform 57"/>
            <p:cNvSpPr/>
            <p:nvPr>
              <p:custDataLst>
                <p:tags r:id="rId4"/>
              </p:custDataLst>
            </p:nvPr>
          </p:nvSpPr>
          <p:spPr bwMode="auto">
            <a:xfrm>
              <a:off x="5611813" y="2046288"/>
              <a:ext cx="285750" cy="793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1" name="Rectangle 58"/>
            <p:cNvSpPr>
              <a:spLocks noChangeArrowheads="1"/>
            </p:cNvSpPr>
            <p:nvPr>
              <p:custDataLst>
                <p:tags r:id="rId5"/>
              </p:custDataLst>
            </p:nvPr>
          </p:nvSpPr>
          <p:spPr bwMode="auto">
            <a:xfrm>
              <a:off x="5648326" y="1884363"/>
              <a:ext cx="41275" cy="139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2" name="Rectangle 59"/>
            <p:cNvSpPr>
              <a:spLocks noChangeArrowheads="1"/>
            </p:cNvSpPr>
            <p:nvPr>
              <p:custDataLst>
                <p:tags r:id="rId6"/>
              </p:custDataLst>
            </p:nvPr>
          </p:nvSpPr>
          <p:spPr bwMode="auto">
            <a:xfrm>
              <a:off x="5708651" y="1835150"/>
              <a:ext cx="41275" cy="1889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3" name="Rectangle 60"/>
            <p:cNvSpPr>
              <a:spLocks noChangeArrowheads="1"/>
            </p:cNvSpPr>
            <p:nvPr>
              <p:custDataLst>
                <p:tags r:id="rId7"/>
              </p:custDataLst>
            </p:nvPr>
          </p:nvSpPr>
          <p:spPr bwMode="auto">
            <a:xfrm>
              <a:off x="5768976" y="1895475"/>
              <a:ext cx="41275" cy="128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4" name="Rectangle 61"/>
            <p:cNvSpPr>
              <a:spLocks noChangeArrowheads="1"/>
            </p:cNvSpPr>
            <p:nvPr>
              <p:custDataLst>
                <p:tags r:id="rId8"/>
              </p:custDataLst>
            </p:nvPr>
          </p:nvSpPr>
          <p:spPr bwMode="auto">
            <a:xfrm>
              <a:off x="5829301" y="1936750"/>
              <a:ext cx="41275" cy="873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grpSp>
      <p:grpSp>
        <p:nvGrpSpPr>
          <p:cNvPr id="165" name="组合 164"/>
          <p:cNvGrpSpPr>
            <a:grpSpLocks noChangeAspect="1"/>
          </p:cNvGrpSpPr>
          <p:nvPr/>
        </p:nvGrpSpPr>
        <p:grpSpPr>
          <a:xfrm>
            <a:off x="2488715" y="3209033"/>
            <a:ext cx="719696" cy="551771"/>
            <a:chOff x="5611813" y="1835150"/>
            <a:chExt cx="285750" cy="219076"/>
          </a:xfrm>
          <a:solidFill>
            <a:schemeClr val="bg1"/>
          </a:solidFill>
        </p:grpSpPr>
        <p:sp>
          <p:nvSpPr>
            <p:cNvPr id="166" name="Freeform 57"/>
            <p:cNvSpPr/>
            <p:nvPr>
              <p:custDataLst>
                <p:tags r:id="rId9"/>
              </p:custDataLst>
            </p:nvPr>
          </p:nvSpPr>
          <p:spPr bwMode="auto">
            <a:xfrm>
              <a:off x="5611813" y="2046288"/>
              <a:ext cx="285750" cy="793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7" name="Rectangle 58"/>
            <p:cNvSpPr>
              <a:spLocks noChangeArrowheads="1"/>
            </p:cNvSpPr>
            <p:nvPr>
              <p:custDataLst>
                <p:tags r:id="rId10"/>
              </p:custDataLst>
            </p:nvPr>
          </p:nvSpPr>
          <p:spPr bwMode="auto">
            <a:xfrm>
              <a:off x="5648326" y="1884363"/>
              <a:ext cx="41275" cy="139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8" name="Rectangle 59"/>
            <p:cNvSpPr>
              <a:spLocks noChangeArrowheads="1"/>
            </p:cNvSpPr>
            <p:nvPr>
              <p:custDataLst>
                <p:tags r:id="rId11"/>
              </p:custDataLst>
            </p:nvPr>
          </p:nvSpPr>
          <p:spPr bwMode="auto">
            <a:xfrm>
              <a:off x="5708651" y="1835150"/>
              <a:ext cx="41275" cy="1889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69" name="Rectangle 60"/>
            <p:cNvSpPr>
              <a:spLocks noChangeArrowheads="1"/>
            </p:cNvSpPr>
            <p:nvPr>
              <p:custDataLst>
                <p:tags r:id="rId12"/>
              </p:custDataLst>
            </p:nvPr>
          </p:nvSpPr>
          <p:spPr bwMode="auto">
            <a:xfrm>
              <a:off x="5768976" y="1895475"/>
              <a:ext cx="41275" cy="128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sp>
          <p:nvSpPr>
            <p:cNvPr id="170" name="Rectangle 61"/>
            <p:cNvSpPr>
              <a:spLocks noChangeArrowheads="1"/>
            </p:cNvSpPr>
            <p:nvPr>
              <p:custDataLst>
                <p:tags r:id="rId13"/>
              </p:custDataLst>
            </p:nvPr>
          </p:nvSpPr>
          <p:spPr bwMode="auto">
            <a:xfrm>
              <a:off x="5829301" y="1936750"/>
              <a:ext cx="41275" cy="873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dirty="0">
                <a:solidFill>
                  <a:schemeClr val="bg1"/>
                </a:solidFill>
                <a:latin typeface="inpin heiti" charset="-122"/>
                <a:ea typeface="inpin heiti"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1+#ppt_w/2"/>
                                          </p:val>
                                        </p:tav>
                                        <p:tav tm="100000">
                                          <p:val>
                                            <p:strVal val="#ppt_x"/>
                                          </p:val>
                                        </p:tav>
                                      </p:tavLst>
                                    </p:anim>
                                    <p:anim calcmode="lin" valueType="num">
                                      <p:cBhvr additive="base">
                                        <p:cTn id="8" dur="1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750"/>
                            </p:stCondLst>
                            <p:childTnLst>
                              <p:par>
                                <p:cTn id="10" presetID="42" presetClass="entr" presetSubtype="0" fill="hold" nodeType="afterEffect">
                                  <p:stCondLst>
                                    <p:cond delay="0"/>
                                  </p:stCondLst>
                                  <p:childTnLst>
                                    <p:set>
                                      <p:cBhvr>
                                        <p:cTn id="11" dur="1" fill="hold">
                                          <p:stCondLst>
                                            <p:cond delay="0"/>
                                          </p:stCondLst>
                                        </p:cTn>
                                        <p:tgtEl>
                                          <p:spTgt spid="158"/>
                                        </p:tgtEl>
                                        <p:attrNameLst>
                                          <p:attrName>style.visibility</p:attrName>
                                        </p:attrNameLst>
                                      </p:cBhvr>
                                      <p:to>
                                        <p:strVal val="visible"/>
                                      </p:to>
                                    </p:set>
                                    <p:animEffect transition="in" filter="fade">
                                      <p:cBhvr>
                                        <p:cTn id="12" dur="1000"/>
                                        <p:tgtEl>
                                          <p:spTgt spid="158"/>
                                        </p:tgtEl>
                                      </p:cBhvr>
                                    </p:animEffect>
                                    <p:anim calcmode="lin" valueType="num">
                                      <p:cBhvr>
                                        <p:cTn id="13" dur="1000" fill="hold"/>
                                        <p:tgtEl>
                                          <p:spTgt spid="158"/>
                                        </p:tgtEl>
                                        <p:attrNameLst>
                                          <p:attrName>ppt_x</p:attrName>
                                        </p:attrNameLst>
                                      </p:cBhvr>
                                      <p:tavLst>
                                        <p:tav tm="0">
                                          <p:val>
                                            <p:strVal val="#ppt_x"/>
                                          </p:val>
                                        </p:tav>
                                        <p:tav tm="100000">
                                          <p:val>
                                            <p:strVal val="#ppt_x"/>
                                          </p:val>
                                        </p:tav>
                                      </p:tavLst>
                                    </p:anim>
                                    <p:anim calcmode="lin" valueType="num">
                                      <p:cBhvr>
                                        <p:cTn id="14" dur="1000" fill="hold"/>
                                        <p:tgtEl>
                                          <p:spTgt spid="158"/>
                                        </p:tgtEl>
                                        <p:attrNameLst>
                                          <p:attrName>ppt_y</p:attrName>
                                        </p:attrNameLst>
                                      </p:cBhvr>
                                      <p:tavLst>
                                        <p:tav tm="0">
                                          <p:val>
                                            <p:strVal val="#ppt_y+.1"/>
                                          </p:val>
                                        </p:tav>
                                        <p:tav tm="100000">
                                          <p:val>
                                            <p:strVal val="#ppt_y"/>
                                          </p:val>
                                        </p:tav>
                                      </p:tavLst>
                                    </p:anim>
                                  </p:childTnLst>
                                </p:cTn>
                              </p:par>
                            </p:childTnLst>
                          </p:cTn>
                        </p:par>
                        <p:par>
                          <p:cTn id="15" fill="hold">
                            <p:stCondLst>
                              <p:cond delay="2750"/>
                            </p:stCondLst>
                            <p:childTnLst>
                              <p:par>
                                <p:cTn id="16" presetID="14" presetClass="entr" presetSubtype="10" fill="hold" nodeType="afterEffect">
                                  <p:stCondLst>
                                    <p:cond delay="0"/>
                                  </p:stCondLst>
                                  <p:childTnLst>
                                    <p:set>
                                      <p:cBhvr>
                                        <p:cTn id="17" dur="1" fill="hold">
                                          <p:stCondLst>
                                            <p:cond delay="0"/>
                                          </p:stCondLst>
                                        </p:cTn>
                                        <p:tgtEl>
                                          <p:spTgt spid="159"/>
                                        </p:tgtEl>
                                        <p:attrNameLst>
                                          <p:attrName>style.visibility</p:attrName>
                                        </p:attrNameLst>
                                      </p:cBhvr>
                                      <p:to>
                                        <p:strVal val="visible"/>
                                      </p:to>
                                    </p:set>
                                    <p:animEffect transition="in" filter="randombar(horizontal)">
                                      <p:cBhvr>
                                        <p:cTn id="18" dur="500"/>
                                        <p:tgtEl>
                                          <p:spTgt spid="159"/>
                                        </p:tgtEl>
                                      </p:cBhvr>
                                    </p:animEffect>
                                  </p:childTnLst>
                                </p:cTn>
                              </p:par>
                            </p:childTnLst>
                          </p:cTn>
                        </p:par>
                        <p:par>
                          <p:cTn id="19" fill="hold">
                            <p:stCondLst>
                              <p:cond delay="3250"/>
                            </p:stCondLst>
                            <p:childTnLst>
                              <p:par>
                                <p:cTn id="20" presetID="14" presetClass="entr" presetSubtype="10" fill="hold" nodeType="afterEffect">
                                  <p:stCondLst>
                                    <p:cond delay="0"/>
                                  </p:stCondLst>
                                  <p:childTnLst>
                                    <p:set>
                                      <p:cBhvr>
                                        <p:cTn id="21" dur="1" fill="hold">
                                          <p:stCondLst>
                                            <p:cond delay="0"/>
                                          </p:stCondLst>
                                        </p:cTn>
                                        <p:tgtEl>
                                          <p:spTgt spid="165"/>
                                        </p:tgtEl>
                                        <p:attrNameLst>
                                          <p:attrName>style.visibility</p:attrName>
                                        </p:attrNameLst>
                                      </p:cBhvr>
                                      <p:to>
                                        <p:strVal val="visible"/>
                                      </p:to>
                                    </p:set>
                                    <p:animEffect transition="in" filter="randombar(horizontal)">
                                      <p:cBhvr>
                                        <p:cTn id="22" dur="500"/>
                                        <p:tgtEl>
                                          <p:spTgt spid="1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sp>
        <p:nvSpPr>
          <p:cNvPr id="3" name="矩形 2"/>
          <p:cNvSpPr/>
          <p:nvPr/>
        </p:nvSpPr>
        <p:spPr>
          <a:xfrm>
            <a:off x="692150" y="2268884"/>
            <a:ext cx="10807700" cy="3477229"/>
          </a:xfrm>
          <a:prstGeom prst="rect">
            <a:avLst/>
          </a:prstGeom>
          <a:solidFill>
            <a:srgbClr val="2E4F53">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5" name="文本框 4"/>
          <p:cNvSpPr txBox="1"/>
          <p:nvPr/>
        </p:nvSpPr>
        <p:spPr>
          <a:xfrm>
            <a:off x="1055370" y="2562860"/>
            <a:ext cx="5488305" cy="2348230"/>
          </a:xfrm>
          <a:prstGeom prst="rect">
            <a:avLst/>
          </a:prstGeom>
          <a:noFill/>
        </p:spPr>
        <p:txBody>
          <a:bodyPr wrap="square" rtlCol="0">
            <a:noAutofit/>
          </a:bodyPr>
          <a:lstStyle/>
          <a:p>
            <a:pPr algn="just">
              <a:lnSpc>
                <a:spcPct val="200000"/>
              </a:lnSpc>
            </a:pP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随着市场推进web3 互联网 +AI人工智能融合一体技术开发，让 FCD流通购买人工智能机器人技术学习技能元宇宙进入身临其境画面等等得到更多的理财回报生态。Fortunegood(FCD)最终数据流量统一进入理财交易所，FCD 全球流通各大交易所</a:t>
            </a:r>
            <a:r>
              <a:rPr 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未来趋势以来!抓住机会共创辉煌</a:t>
            </a:r>
            <a:r>
              <a:rPr 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kumimoji="0" lang="en-US" sz="160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7" name="图片 6"/>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418289" y="2688614"/>
            <a:ext cx="2823972" cy="3067458"/>
          </a:xfrm>
          <a:prstGeom prst="rect">
            <a:avLst/>
          </a:prstGeom>
        </p:spPr>
      </p:pic>
      <p:grpSp>
        <p:nvGrpSpPr>
          <p:cNvPr id="9" name="组合 8"/>
          <p:cNvGrpSpPr/>
          <p:nvPr/>
        </p:nvGrpSpPr>
        <p:grpSpPr>
          <a:xfrm>
            <a:off x="5637083" y="386268"/>
            <a:ext cx="1177561" cy="1177561"/>
            <a:chOff x="1313368" y="4475668"/>
            <a:chExt cx="1177561" cy="1177561"/>
          </a:xfrm>
        </p:grpSpPr>
        <p:sp>
          <p:nvSpPr>
            <p:cNvPr id="10" name="AutoShape 2"/>
            <p:cNvSpPr/>
            <p:nvPr>
              <p:custDataLst>
                <p:tags r:id="rId3"/>
              </p:custDataLst>
            </p:nvPr>
          </p:nvSpPr>
          <p:spPr bwMode="auto">
            <a:xfrm>
              <a:off x="1313368" y="4475668"/>
              <a:ext cx="1177561" cy="1177561"/>
            </a:xfrm>
            <a:prstGeom prst="ellipse">
              <a:avLst/>
            </a:prstGeom>
            <a:gradFill>
              <a:gsLst>
                <a:gs pos="0">
                  <a:srgbClr val="2D9CAF"/>
                </a:gs>
                <a:gs pos="99000">
                  <a:srgbClr val="2574FB"/>
                </a:gs>
              </a:gsLst>
              <a:lin ang="5400000" scaled="1"/>
            </a:gradFill>
            <a:ln>
              <a:noFill/>
            </a:ln>
          </p:spPr>
          <p:txBody>
            <a:bodyPr lIns="0" tIns="0" rIns="0" bIns="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en-US" sz="1600" u="none" strike="noStrike" kern="0" cap="none" spc="0" normalizeH="0" baseline="0" noProof="0" dirty="0">
                <a:ln>
                  <a:noFill/>
                </a:ln>
                <a:solidFill>
                  <a:srgbClr val="FFFFFF"/>
                </a:solidFill>
                <a:effectLst/>
                <a:uLnTx/>
                <a:uFillTx/>
                <a:latin typeface="inpin heiti" charset="-122"/>
                <a:ea typeface="inpin heiti" charset="-122"/>
                <a:cs typeface="inpin heiti" charset="-122"/>
              </a:endParaRPr>
            </a:p>
          </p:txBody>
        </p:sp>
        <p:sp>
          <p:nvSpPr>
            <p:cNvPr id="11" name="Freeform 1098"/>
            <p:cNvSpPr>
              <a:spLocks noEditPoints="1"/>
            </p:cNvSpPr>
            <p:nvPr>
              <p:custDataLst>
                <p:tags r:id="rId4"/>
              </p:custDataLst>
            </p:nvPr>
          </p:nvSpPr>
          <p:spPr bwMode="auto">
            <a:xfrm>
              <a:off x="1617189" y="4696736"/>
              <a:ext cx="602457" cy="607695"/>
            </a:xfrm>
            <a:custGeom>
              <a:avLst/>
              <a:gdLst>
                <a:gd name="T0" fmla="*/ 48 w 160"/>
                <a:gd name="T1" fmla="*/ 78 h 160"/>
                <a:gd name="T2" fmla="*/ 38 w 160"/>
                <a:gd name="T3" fmla="*/ 74 h 160"/>
                <a:gd name="T4" fmla="*/ 156 w 160"/>
                <a:gd name="T5" fmla="*/ 77 h 160"/>
                <a:gd name="T6" fmla="*/ 150 w 160"/>
                <a:gd name="T7" fmla="*/ 73 h 160"/>
                <a:gd name="T8" fmla="*/ 141 w 160"/>
                <a:gd name="T9" fmla="*/ 72 h 160"/>
                <a:gd name="T10" fmla="*/ 50 w 160"/>
                <a:gd name="T11" fmla="*/ 33 h 160"/>
                <a:gd name="T12" fmla="*/ 16 w 160"/>
                <a:gd name="T13" fmla="*/ 40 h 160"/>
                <a:gd name="T14" fmla="*/ 16 w 160"/>
                <a:gd name="T15" fmla="*/ 80 h 160"/>
                <a:gd name="T16" fmla="*/ 13 w 160"/>
                <a:gd name="T17" fmla="*/ 122 h 160"/>
                <a:gd name="T18" fmla="*/ 21 w 160"/>
                <a:gd name="T19" fmla="*/ 155 h 160"/>
                <a:gd name="T20" fmla="*/ 54 w 160"/>
                <a:gd name="T21" fmla="*/ 154 h 160"/>
                <a:gd name="T22" fmla="*/ 112 w 160"/>
                <a:gd name="T23" fmla="*/ 160 h 160"/>
                <a:gd name="T24" fmla="*/ 135 w 160"/>
                <a:gd name="T25" fmla="*/ 136 h 160"/>
                <a:gd name="T26" fmla="*/ 143 w 160"/>
                <a:gd name="T27" fmla="*/ 90 h 160"/>
                <a:gd name="T28" fmla="*/ 136 w 160"/>
                <a:gd name="T29" fmla="*/ 83 h 160"/>
                <a:gd name="T30" fmla="*/ 138 w 160"/>
                <a:gd name="T31" fmla="*/ 79 h 160"/>
                <a:gd name="T32" fmla="*/ 139 w 160"/>
                <a:gd name="T33" fmla="*/ 78 h 160"/>
                <a:gd name="T34" fmla="*/ 149 w 160"/>
                <a:gd name="T35" fmla="*/ 84 h 160"/>
                <a:gd name="T36" fmla="*/ 110 w 160"/>
                <a:gd name="T37" fmla="*/ 43 h 160"/>
                <a:gd name="T38" fmla="*/ 101 w 160"/>
                <a:gd name="T39" fmla="*/ 51 h 160"/>
                <a:gd name="T40" fmla="*/ 90 w 160"/>
                <a:gd name="T41" fmla="*/ 49 h 160"/>
                <a:gd name="T42" fmla="*/ 81 w 160"/>
                <a:gd name="T43" fmla="*/ 49 h 160"/>
                <a:gd name="T44" fmla="*/ 70 w 160"/>
                <a:gd name="T45" fmla="*/ 52 h 160"/>
                <a:gd name="T46" fmla="*/ 63 w 160"/>
                <a:gd name="T47" fmla="*/ 52 h 160"/>
                <a:gd name="T48" fmla="*/ 57 w 160"/>
                <a:gd name="T49" fmla="*/ 42 h 160"/>
                <a:gd name="T50" fmla="*/ 48 w 160"/>
                <a:gd name="T51" fmla="*/ 155 h 160"/>
                <a:gd name="T52" fmla="*/ 27 w 160"/>
                <a:gd name="T53" fmla="*/ 140 h 160"/>
                <a:gd name="T54" fmla="*/ 128 w 160"/>
                <a:gd name="T55" fmla="*/ 155 h 160"/>
                <a:gd name="T56" fmla="*/ 131 w 160"/>
                <a:gd name="T57" fmla="*/ 140 h 160"/>
                <a:gd name="T58" fmla="*/ 128 w 160"/>
                <a:gd name="T59" fmla="*/ 136 h 160"/>
                <a:gd name="T60" fmla="*/ 120 w 160"/>
                <a:gd name="T61" fmla="*/ 142 h 160"/>
                <a:gd name="T62" fmla="*/ 110 w 160"/>
                <a:gd name="T63" fmla="*/ 147 h 160"/>
                <a:gd name="T64" fmla="*/ 82 w 160"/>
                <a:gd name="T65" fmla="*/ 153 h 160"/>
                <a:gd name="T66" fmla="*/ 19 w 160"/>
                <a:gd name="T67" fmla="*/ 117 h 160"/>
                <a:gd name="T68" fmla="*/ 13 w 160"/>
                <a:gd name="T69" fmla="*/ 85 h 160"/>
                <a:gd name="T70" fmla="*/ 32 w 160"/>
                <a:gd name="T71" fmla="*/ 59 h 160"/>
                <a:gd name="T72" fmla="*/ 44 w 160"/>
                <a:gd name="T73" fmla="*/ 48 h 160"/>
                <a:gd name="T74" fmla="*/ 55 w 160"/>
                <a:gd name="T75" fmla="*/ 50 h 160"/>
                <a:gd name="T76" fmla="*/ 60 w 160"/>
                <a:gd name="T77" fmla="*/ 56 h 160"/>
                <a:gd name="T78" fmla="*/ 57 w 160"/>
                <a:gd name="T79" fmla="*/ 65 h 160"/>
                <a:gd name="T80" fmla="*/ 69 w 160"/>
                <a:gd name="T81" fmla="*/ 58 h 160"/>
                <a:gd name="T82" fmla="*/ 76 w 160"/>
                <a:gd name="T83" fmla="*/ 56 h 160"/>
                <a:gd name="T84" fmla="*/ 100 w 160"/>
                <a:gd name="T85" fmla="*/ 57 h 160"/>
                <a:gd name="T86" fmla="*/ 116 w 160"/>
                <a:gd name="T87" fmla="*/ 65 h 160"/>
                <a:gd name="T88" fmla="*/ 111 w 160"/>
                <a:gd name="T89" fmla="*/ 53 h 160"/>
                <a:gd name="T90" fmla="*/ 113 w 160"/>
                <a:gd name="T91" fmla="*/ 49 h 160"/>
                <a:gd name="T92" fmla="*/ 132 w 160"/>
                <a:gd name="T93" fmla="*/ 79 h 160"/>
                <a:gd name="T94" fmla="*/ 130 w 160"/>
                <a:gd name="T95" fmla="*/ 84 h 160"/>
                <a:gd name="T96" fmla="*/ 132 w 160"/>
                <a:gd name="T97" fmla="*/ 89 h 160"/>
                <a:gd name="T98" fmla="*/ 134 w 160"/>
                <a:gd name="T99" fmla="*/ 93 h 160"/>
                <a:gd name="T100" fmla="*/ 138 w 160"/>
                <a:gd name="T101" fmla="*/ 95 h 160"/>
                <a:gd name="T102" fmla="*/ 141 w 160"/>
                <a:gd name="T103" fmla="*/ 104 h 160"/>
                <a:gd name="T104" fmla="*/ 154 w 160"/>
                <a:gd name="T105" fmla="*/ 86 h 160"/>
                <a:gd name="T106" fmla="*/ 72 w 160"/>
                <a:gd name="T107" fmla="*/ 50 h 160"/>
                <a:gd name="T108" fmla="*/ 84 w 160"/>
                <a:gd name="T109" fmla="*/ 15 h 160"/>
                <a:gd name="T110" fmla="*/ 99 w 160"/>
                <a:gd name="T111" fmla="*/ 49 h 160"/>
                <a:gd name="T112" fmla="*/ 70 w 160"/>
                <a:gd name="T113" fmla="*/ 50 h 160"/>
                <a:gd name="T114" fmla="*/ 50 w 160"/>
                <a:gd name="T115" fmla="*/ 141 h 160"/>
                <a:gd name="T116" fmla="*/ 85 w 160"/>
                <a:gd name="T117" fmla="*/ 14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 h="160">
                  <a:moveTo>
                    <a:pt x="38" y="69"/>
                  </a:moveTo>
                  <a:cubicBezTo>
                    <a:pt x="33" y="69"/>
                    <a:pt x="29" y="73"/>
                    <a:pt x="29" y="78"/>
                  </a:cubicBezTo>
                  <a:cubicBezTo>
                    <a:pt x="29" y="84"/>
                    <a:pt x="33" y="88"/>
                    <a:pt x="38" y="88"/>
                  </a:cubicBezTo>
                  <a:cubicBezTo>
                    <a:pt x="44" y="88"/>
                    <a:pt x="48" y="84"/>
                    <a:pt x="48" y="78"/>
                  </a:cubicBezTo>
                  <a:cubicBezTo>
                    <a:pt x="48" y="73"/>
                    <a:pt x="44" y="69"/>
                    <a:pt x="38" y="69"/>
                  </a:cubicBezTo>
                  <a:close/>
                  <a:moveTo>
                    <a:pt x="38" y="82"/>
                  </a:moveTo>
                  <a:cubicBezTo>
                    <a:pt x="36" y="82"/>
                    <a:pt x="34" y="81"/>
                    <a:pt x="34" y="78"/>
                  </a:cubicBezTo>
                  <a:cubicBezTo>
                    <a:pt x="34" y="76"/>
                    <a:pt x="36" y="74"/>
                    <a:pt x="38" y="74"/>
                  </a:cubicBezTo>
                  <a:cubicBezTo>
                    <a:pt x="41" y="74"/>
                    <a:pt x="42" y="76"/>
                    <a:pt x="42" y="78"/>
                  </a:cubicBezTo>
                  <a:cubicBezTo>
                    <a:pt x="42" y="81"/>
                    <a:pt x="41" y="82"/>
                    <a:pt x="38" y="82"/>
                  </a:cubicBezTo>
                  <a:close/>
                  <a:moveTo>
                    <a:pt x="160" y="88"/>
                  </a:moveTo>
                  <a:cubicBezTo>
                    <a:pt x="160" y="84"/>
                    <a:pt x="158" y="80"/>
                    <a:pt x="156" y="77"/>
                  </a:cubicBezTo>
                  <a:cubicBezTo>
                    <a:pt x="156" y="74"/>
                    <a:pt x="155" y="71"/>
                    <a:pt x="154" y="68"/>
                  </a:cubicBezTo>
                  <a:cubicBezTo>
                    <a:pt x="154" y="67"/>
                    <a:pt x="152" y="66"/>
                    <a:pt x="151" y="67"/>
                  </a:cubicBezTo>
                  <a:cubicBezTo>
                    <a:pt x="149" y="67"/>
                    <a:pt x="149" y="69"/>
                    <a:pt x="149" y="70"/>
                  </a:cubicBezTo>
                  <a:cubicBezTo>
                    <a:pt x="150" y="71"/>
                    <a:pt x="150" y="72"/>
                    <a:pt x="150" y="73"/>
                  </a:cubicBezTo>
                  <a:cubicBezTo>
                    <a:pt x="148" y="72"/>
                    <a:pt x="146" y="72"/>
                    <a:pt x="144" y="72"/>
                  </a:cubicBezTo>
                  <a:cubicBezTo>
                    <a:pt x="144" y="72"/>
                    <a:pt x="144" y="72"/>
                    <a:pt x="143" y="72"/>
                  </a:cubicBezTo>
                  <a:cubicBezTo>
                    <a:pt x="143" y="72"/>
                    <a:pt x="143" y="72"/>
                    <a:pt x="142" y="72"/>
                  </a:cubicBezTo>
                  <a:cubicBezTo>
                    <a:pt x="142" y="72"/>
                    <a:pt x="141" y="72"/>
                    <a:pt x="141" y="72"/>
                  </a:cubicBezTo>
                  <a:cubicBezTo>
                    <a:pt x="136" y="60"/>
                    <a:pt x="127" y="50"/>
                    <a:pt x="115" y="44"/>
                  </a:cubicBezTo>
                  <a:cubicBezTo>
                    <a:pt x="117" y="40"/>
                    <a:pt x="117" y="37"/>
                    <a:pt x="117" y="33"/>
                  </a:cubicBezTo>
                  <a:cubicBezTo>
                    <a:pt x="117" y="15"/>
                    <a:pt x="102" y="0"/>
                    <a:pt x="84" y="0"/>
                  </a:cubicBezTo>
                  <a:cubicBezTo>
                    <a:pt x="65" y="0"/>
                    <a:pt x="50" y="15"/>
                    <a:pt x="50" y="33"/>
                  </a:cubicBezTo>
                  <a:cubicBezTo>
                    <a:pt x="50" y="36"/>
                    <a:pt x="51" y="38"/>
                    <a:pt x="51" y="41"/>
                  </a:cubicBezTo>
                  <a:cubicBezTo>
                    <a:pt x="49" y="41"/>
                    <a:pt x="47" y="42"/>
                    <a:pt x="45" y="43"/>
                  </a:cubicBezTo>
                  <a:cubicBezTo>
                    <a:pt x="33" y="38"/>
                    <a:pt x="26" y="37"/>
                    <a:pt x="19" y="37"/>
                  </a:cubicBezTo>
                  <a:cubicBezTo>
                    <a:pt x="17" y="38"/>
                    <a:pt x="16" y="39"/>
                    <a:pt x="16" y="40"/>
                  </a:cubicBezTo>
                  <a:cubicBezTo>
                    <a:pt x="16" y="42"/>
                    <a:pt x="16" y="44"/>
                    <a:pt x="18" y="44"/>
                  </a:cubicBezTo>
                  <a:cubicBezTo>
                    <a:pt x="21" y="46"/>
                    <a:pt x="23" y="50"/>
                    <a:pt x="25" y="55"/>
                  </a:cubicBezTo>
                  <a:cubicBezTo>
                    <a:pt x="25" y="56"/>
                    <a:pt x="25" y="57"/>
                    <a:pt x="26" y="58"/>
                  </a:cubicBezTo>
                  <a:cubicBezTo>
                    <a:pt x="19" y="65"/>
                    <a:pt x="18" y="71"/>
                    <a:pt x="16" y="80"/>
                  </a:cubicBezTo>
                  <a:cubicBezTo>
                    <a:pt x="13" y="80"/>
                    <a:pt x="13" y="80"/>
                    <a:pt x="13" y="80"/>
                  </a:cubicBezTo>
                  <a:cubicBezTo>
                    <a:pt x="5" y="80"/>
                    <a:pt x="0" y="86"/>
                    <a:pt x="0" y="96"/>
                  </a:cubicBezTo>
                  <a:cubicBezTo>
                    <a:pt x="0" y="106"/>
                    <a:pt x="0" y="106"/>
                    <a:pt x="0" y="106"/>
                  </a:cubicBezTo>
                  <a:cubicBezTo>
                    <a:pt x="0" y="116"/>
                    <a:pt x="5" y="122"/>
                    <a:pt x="13" y="122"/>
                  </a:cubicBezTo>
                  <a:cubicBezTo>
                    <a:pt x="15" y="122"/>
                    <a:pt x="15" y="122"/>
                    <a:pt x="15" y="122"/>
                  </a:cubicBezTo>
                  <a:cubicBezTo>
                    <a:pt x="17" y="127"/>
                    <a:pt x="20" y="132"/>
                    <a:pt x="23" y="136"/>
                  </a:cubicBezTo>
                  <a:cubicBezTo>
                    <a:pt x="20" y="145"/>
                    <a:pt x="20" y="145"/>
                    <a:pt x="20" y="145"/>
                  </a:cubicBezTo>
                  <a:cubicBezTo>
                    <a:pt x="18" y="148"/>
                    <a:pt x="19" y="152"/>
                    <a:pt x="21" y="155"/>
                  </a:cubicBezTo>
                  <a:cubicBezTo>
                    <a:pt x="23" y="158"/>
                    <a:pt x="26" y="160"/>
                    <a:pt x="30" y="160"/>
                  </a:cubicBezTo>
                  <a:cubicBezTo>
                    <a:pt x="48" y="160"/>
                    <a:pt x="48" y="160"/>
                    <a:pt x="48" y="160"/>
                  </a:cubicBezTo>
                  <a:cubicBezTo>
                    <a:pt x="50" y="160"/>
                    <a:pt x="52" y="159"/>
                    <a:pt x="53" y="157"/>
                  </a:cubicBezTo>
                  <a:cubicBezTo>
                    <a:pt x="54" y="154"/>
                    <a:pt x="54" y="154"/>
                    <a:pt x="54" y="154"/>
                  </a:cubicBezTo>
                  <a:cubicBezTo>
                    <a:pt x="62" y="157"/>
                    <a:pt x="72" y="158"/>
                    <a:pt x="82" y="158"/>
                  </a:cubicBezTo>
                  <a:cubicBezTo>
                    <a:pt x="90" y="158"/>
                    <a:pt x="98" y="157"/>
                    <a:pt x="105" y="155"/>
                  </a:cubicBezTo>
                  <a:cubicBezTo>
                    <a:pt x="105" y="155"/>
                    <a:pt x="105" y="155"/>
                    <a:pt x="105" y="155"/>
                  </a:cubicBezTo>
                  <a:cubicBezTo>
                    <a:pt x="106" y="158"/>
                    <a:pt x="108" y="160"/>
                    <a:pt x="112" y="160"/>
                  </a:cubicBezTo>
                  <a:cubicBezTo>
                    <a:pt x="128" y="160"/>
                    <a:pt x="128" y="160"/>
                    <a:pt x="128" y="160"/>
                  </a:cubicBezTo>
                  <a:cubicBezTo>
                    <a:pt x="131" y="160"/>
                    <a:pt x="135" y="158"/>
                    <a:pt x="137" y="155"/>
                  </a:cubicBezTo>
                  <a:cubicBezTo>
                    <a:pt x="139" y="152"/>
                    <a:pt x="140" y="148"/>
                    <a:pt x="139" y="145"/>
                  </a:cubicBezTo>
                  <a:cubicBezTo>
                    <a:pt x="135" y="136"/>
                    <a:pt x="135" y="136"/>
                    <a:pt x="135" y="136"/>
                  </a:cubicBezTo>
                  <a:cubicBezTo>
                    <a:pt x="143" y="127"/>
                    <a:pt x="146" y="116"/>
                    <a:pt x="146" y="104"/>
                  </a:cubicBezTo>
                  <a:cubicBezTo>
                    <a:pt x="146" y="104"/>
                    <a:pt x="146" y="104"/>
                    <a:pt x="146" y="104"/>
                  </a:cubicBezTo>
                  <a:cubicBezTo>
                    <a:pt x="154" y="102"/>
                    <a:pt x="160" y="96"/>
                    <a:pt x="160" y="88"/>
                  </a:cubicBezTo>
                  <a:close/>
                  <a:moveTo>
                    <a:pt x="143" y="90"/>
                  </a:moveTo>
                  <a:cubicBezTo>
                    <a:pt x="143" y="90"/>
                    <a:pt x="143" y="90"/>
                    <a:pt x="143" y="90"/>
                  </a:cubicBezTo>
                  <a:cubicBezTo>
                    <a:pt x="143" y="90"/>
                    <a:pt x="143" y="90"/>
                    <a:pt x="142" y="90"/>
                  </a:cubicBezTo>
                  <a:cubicBezTo>
                    <a:pt x="139" y="90"/>
                    <a:pt x="136" y="87"/>
                    <a:pt x="136" y="84"/>
                  </a:cubicBezTo>
                  <a:cubicBezTo>
                    <a:pt x="136" y="83"/>
                    <a:pt x="136" y="83"/>
                    <a:pt x="136" y="83"/>
                  </a:cubicBezTo>
                  <a:cubicBezTo>
                    <a:pt x="136" y="82"/>
                    <a:pt x="136" y="82"/>
                    <a:pt x="136" y="82"/>
                  </a:cubicBezTo>
                  <a:cubicBezTo>
                    <a:pt x="136" y="82"/>
                    <a:pt x="136" y="82"/>
                    <a:pt x="136" y="81"/>
                  </a:cubicBezTo>
                  <a:cubicBezTo>
                    <a:pt x="136" y="81"/>
                    <a:pt x="136" y="81"/>
                    <a:pt x="136" y="81"/>
                  </a:cubicBezTo>
                  <a:cubicBezTo>
                    <a:pt x="137" y="80"/>
                    <a:pt x="137" y="80"/>
                    <a:pt x="138" y="79"/>
                  </a:cubicBezTo>
                  <a:cubicBezTo>
                    <a:pt x="138" y="79"/>
                    <a:pt x="138" y="79"/>
                    <a:pt x="138" y="79"/>
                  </a:cubicBezTo>
                  <a:cubicBezTo>
                    <a:pt x="138" y="79"/>
                    <a:pt x="138" y="79"/>
                    <a:pt x="139" y="78"/>
                  </a:cubicBezTo>
                  <a:cubicBezTo>
                    <a:pt x="139" y="78"/>
                    <a:pt x="139" y="78"/>
                    <a:pt x="139" y="78"/>
                  </a:cubicBezTo>
                  <a:cubicBezTo>
                    <a:pt x="139" y="78"/>
                    <a:pt x="139" y="78"/>
                    <a:pt x="139" y="78"/>
                  </a:cubicBezTo>
                  <a:cubicBezTo>
                    <a:pt x="140" y="78"/>
                    <a:pt x="140" y="78"/>
                    <a:pt x="140" y="78"/>
                  </a:cubicBezTo>
                  <a:cubicBezTo>
                    <a:pt x="140" y="78"/>
                    <a:pt x="140" y="78"/>
                    <a:pt x="140" y="78"/>
                  </a:cubicBezTo>
                  <a:cubicBezTo>
                    <a:pt x="141" y="77"/>
                    <a:pt x="142" y="77"/>
                    <a:pt x="142" y="77"/>
                  </a:cubicBezTo>
                  <a:cubicBezTo>
                    <a:pt x="146" y="77"/>
                    <a:pt x="149" y="80"/>
                    <a:pt x="149" y="84"/>
                  </a:cubicBezTo>
                  <a:cubicBezTo>
                    <a:pt x="149" y="87"/>
                    <a:pt x="147" y="90"/>
                    <a:pt x="143" y="90"/>
                  </a:cubicBezTo>
                  <a:close/>
                  <a:moveTo>
                    <a:pt x="84" y="5"/>
                  </a:moveTo>
                  <a:cubicBezTo>
                    <a:pt x="99" y="5"/>
                    <a:pt x="112" y="18"/>
                    <a:pt x="112" y="33"/>
                  </a:cubicBezTo>
                  <a:cubicBezTo>
                    <a:pt x="112" y="37"/>
                    <a:pt x="111" y="40"/>
                    <a:pt x="110" y="43"/>
                  </a:cubicBezTo>
                  <a:cubicBezTo>
                    <a:pt x="110" y="44"/>
                    <a:pt x="110" y="44"/>
                    <a:pt x="110" y="44"/>
                  </a:cubicBezTo>
                  <a:cubicBezTo>
                    <a:pt x="108" y="47"/>
                    <a:pt x="106" y="50"/>
                    <a:pt x="104" y="53"/>
                  </a:cubicBezTo>
                  <a:cubicBezTo>
                    <a:pt x="104" y="52"/>
                    <a:pt x="103" y="52"/>
                    <a:pt x="103" y="52"/>
                  </a:cubicBezTo>
                  <a:cubicBezTo>
                    <a:pt x="102" y="52"/>
                    <a:pt x="101" y="52"/>
                    <a:pt x="101" y="51"/>
                  </a:cubicBezTo>
                  <a:cubicBezTo>
                    <a:pt x="100" y="51"/>
                    <a:pt x="99" y="51"/>
                    <a:pt x="99" y="51"/>
                  </a:cubicBezTo>
                  <a:cubicBezTo>
                    <a:pt x="98" y="50"/>
                    <a:pt x="97" y="50"/>
                    <a:pt x="96" y="50"/>
                  </a:cubicBezTo>
                  <a:cubicBezTo>
                    <a:pt x="95" y="50"/>
                    <a:pt x="94" y="49"/>
                    <a:pt x="92" y="49"/>
                  </a:cubicBezTo>
                  <a:cubicBezTo>
                    <a:pt x="91" y="49"/>
                    <a:pt x="91" y="49"/>
                    <a:pt x="90" y="49"/>
                  </a:cubicBezTo>
                  <a:cubicBezTo>
                    <a:pt x="89" y="49"/>
                    <a:pt x="88" y="49"/>
                    <a:pt x="88" y="49"/>
                  </a:cubicBezTo>
                  <a:cubicBezTo>
                    <a:pt x="87" y="49"/>
                    <a:pt x="86" y="49"/>
                    <a:pt x="86" y="49"/>
                  </a:cubicBezTo>
                  <a:cubicBezTo>
                    <a:pt x="85" y="49"/>
                    <a:pt x="84" y="49"/>
                    <a:pt x="83" y="49"/>
                  </a:cubicBezTo>
                  <a:cubicBezTo>
                    <a:pt x="82" y="49"/>
                    <a:pt x="82" y="49"/>
                    <a:pt x="81" y="49"/>
                  </a:cubicBezTo>
                  <a:cubicBezTo>
                    <a:pt x="80" y="49"/>
                    <a:pt x="80" y="49"/>
                    <a:pt x="79" y="49"/>
                  </a:cubicBezTo>
                  <a:cubicBezTo>
                    <a:pt x="78" y="50"/>
                    <a:pt x="77" y="50"/>
                    <a:pt x="76" y="50"/>
                  </a:cubicBezTo>
                  <a:cubicBezTo>
                    <a:pt x="75" y="50"/>
                    <a:pt x="75" y="50"/>
                    <a:pt x="74" y="50"/>
                  </a:cubicBezTo>
                  <a:cubicBezTo>
                    <a:pt x="73" y="51"/>
                    <a:pt x="72" y="51"/>
                    <a:pt x="70" y="52"/>
                  </a:cubicBezTo>
                  <a:cubicBezTo>
                    <a:pt x="70" y="52"/>
                    <a:pt x="69" y="52"/>
                    <a:pt x="69" y="52"/>
                  </a:cubicBezTo>
                  <a:cubicBezTo>
                    <a:pt x="68" y="53"/>
                    <a:pt x="67" y="53"/>
                    <a:pt x="66" y="54"/>
                  </a:cubicBezTo>
                  <a:cubicBezTo>
                    <a:pt x="66" y="54"/>
                    <a:pt x="65" y="54"/>
                    <a:pt x="65" y="54"/>
                  </a:cubicBezTo>
                  <a:cubicBezTo>
                    <a:pt x="64" y="54"/>
                    <a:pt x="64" y="53"/>
                    <a:pt x="63" y="52"/>
                  </a:cubicBezTo>
                  <a:cubicBezTo>
                    <a:pt x="63" y="52"/>
                    <a:pt x="63" y="52"/>
                    <a:pt x="62" y="51"/>
                  </a:cubicBezTo>
                  <a:cubicBezTo>
                    <a:pt x="62" y="51"/>
                    <a:pt x="61" y="50"/>
                    <a:pt x="61" y="49"/>
                  </a:cubicBezTo>
                  <a:cubicBezTo>
                    <a:pt x="60" y="49"/>
                    <a:pt x="60" y="49"/>
                    <a:pt x="60" y="49"/>
                  </a:cubicBezTo>
                  <a:cubicBezTo>
                    <a:pt x="59" y="47"/>
                    <a:pt x="58" y="44"/>
                    <a:pt x="57" y="42"/>
                  </a:cubicBezTo>
                  <a:cubicBezTo>
                    <a:pt x="57" y="41"/>
                    <a:pt x="57" y="41"/>
                    <a:pt x="57" y="41"/>
                  </a:cubicBezTo>
                  <a:cubicBezTo>
                    <a:pt x="56" y="39"/>
                    <a:pt x="56" y="36"/>
                    <a:pt x="56" y="33"/>
                  </a:cubicBezTo>
                  <a:cubicBezTo>
                    <a:pt x="56" y="18"/>
                    <a:pt x="68" y="5"/>
                    <a:pt x="84" y="5"/>
                  </a:cubicBezTo>
                  <a:close/>
                  <a:moveTo>
                    <a:pt x="48" y="155"/>
                  </a:moveTo>
                  <a:cubicBezTo>
                    <a:pt x="30" y="155"/>
                    <a:pt x="30" y="155"/>
                    <a:pt x="30" y="155"/>
                  </a:cubicBezTo>
                  <a:cubicBezTo>
                    <a:pt x="28" y="155"/>
                    <a:pt x="26" y="154"/>
                    <a:pt x="25" y="152"/>
                  </a:cubicBezTo>
                  <a:cubicBezTo>
                    <a:pt x="24" y="151"/>
                    <a:pt x="24" y="149"/>
                    <a:pt x="25" y="147"/>
                  </a:cubicBezTo>
                  <a:cubicBezTo>
                    <a:pt x="27" y="140"/>
                    <a:pt x="27" y="140"/>
                    <a:pt x="27" y="140"/>
                  </a:cubicBezTo>
                  <a:cubicBezTo>
                    <a:pt x="33" y="145"/>
                    <a:pt x="40" y="149"/>
                    <a:pt x="49" y="152"/>
                  </a:cubicBezTo>
                  <a:lnTo>
                    <a:pt x="48" y="155"/>
                  </a:lnTo>
                  <a:close/>
                  <a:moveTo>
                    <a:pt x="133" y="152"/>
                  </a:moveTo>
                  <a:cubicBezTo>
                    <a:pt x="132" y="154"/>
                    <a:pt x="130" y="155"/>
                    <a:pt x="128" y="155"/>
                  </a:cubicBezTo>
                  <a:cubicBezTo>
                    <a:pt x="112" y="155"/>
                    <a:pt x="112" y="155"/>
                    <a:pt x="112" y="155"/>
                  </a:cubicBezTo>
                  <a:cubicBezTo>
                    <a:pt x="111" y="155"/>
                    <a:pt x="110" y="154"/>
                    <a:pt x="110" y="153"/>
                  </a:cubicBezTo>
                  <a:cubicBezTo>
                    <a:pt x="110" y="153"/>
                    <a:pt x="110" y="153"/>
                    <a:pt x="110" y="153"/>
                  </a:cubicBezTo>
                  <a:cubicBezTo>
                    <a:pt x="118" y="150"/>
                    <a:pt x="126" y="146"/>
                    <a:pt x="131" y="140"/>
                  </a:cubicBezTo>
                  <a:cubicBezTo>
                    <a:pt x="134" y="146"/>
                    <a:pt x="134" y="146"/>
                    <a:pt x="134" y="146"/>
                  </a:cubicBezTo>
                  <a:cubicBezTo>
                    <a:pt x="134" y="148"/>
                    <a:pt x="134" y="150"/>
                    <a:pt x="133" y="152"/>
                  </a:cubicBezTo>
                  <a:close/>
                  <a:moveTo>
                    <a:pt x="128" y="135"/>
                  </a:moveTo>
                  <a:cubicBezTo>
                    <a:pt x="128" y="136"/>
                    <a:pt x="128" y="136"/>
                    <a:pt x="128" y="136"/>
                  </a:cubicBezTo>
                  <a:cubicBezTo>
                    <a:pt x="127" y="137"/>
                    <a:pt x="126" y="138"/>
                    <a:pt x="125" y="139"/>
                  </a:cubicBezTo>
                  <a:cubicBezTo>
                    <a:pt x="125" y="139"/>
                    <a:pt x="124" y="139"/>
                    <a:pt x="124" y="139"/>
                  </a:cubicBezTo>
                  <a:cubicBezTo>
                    <a:pt x="123" y="140"/>
                    <a:pt x="122" y="141"/>
                    <a:pt x="121" y="141"/>
                  </a:cubicBezTo>
                  <a:cubicBezTo>
                    <a:pt x="121" y="142"/>
                    <a:pt x="120" y="142"/>
                    <a:pt x="120" y="142"/>
                  </a:cubicBezTo>
                  <a:cubicBezTo>
                    <a:pt x="119" y="143"/>
                    <a:pt x="118" y="144"/>
                    <a:pt x="116" y="145"/>
                  </a:cubicBezTo>
                  <a:cubicBezTo>
                    <a:pt x="116" y="145"/>
                    <a:pt x="115" y="145"/>
                    <a:pt x="115" y="145"/>
                  </a:cubicBezTo>
                  <a:cubicBezTo>
                    <a:pt x="114" y="146"/>
                    <a:pt x="113" y="146"/>
                    <a:pt x="112" y="147"/>
                  </a:cubicBezTo>
                  <a:cubicBezTo>
                    <a:pt x="111" y="147"/>
                    <a:pt x="111" y="147"/>
                    <a:pt x="110" y="147"/>
                  </a:cubicBezTo>
                  <a:cubicBezTo>
                    <a:pt x="109" y="148"/>
                    <a:pt x="108" y="148"/>
                    <a:pt x="107" y="149"/>
                  </a:cubicBezTo>
                  <a:cubicBezTo>
                    <a:pt x="106" y="149"/>
                    <a:pt x="106" y="149"/>
                    <a:pt x="106" y="149"/>
                  </a:cubicBezTo>
                  <a:cubicBezTo>
                    <a:pt x="106" y="149"/>
                    <a:pt x="106" y="149"/>
                    <a:pt x="106" y="149"/>
                  </a:cubicBezTo>
                  <a:cubicBezTo>
                    <a:pt x="98" y="151"/>
                    <a:pt x="90" y="153"/>
                    <a:pt x="82" y="153"/>
                  </a:cubicBezTo>
                  <a:cubicBezTo>
                    <a:pt x="71" y="153"/>
                    <a:pt x="61" y="151"/>
                    <a:pt x="52" y="148"/>
                  </a:cubicBezTo>
                  <a:cubicBezTo>
                    <a:pt x="51" y="147"/>
                    <a:pt x="50" y="147"/>
                    <a:pt x="50" y="147"/>
                  </a:cubicBezTo>
                  <a:cubicBezTo>
                    <a:pt x="35" y="141"/>
                    <a:pt x="23" y="131"/>
                    <a:pt x="19" y="119"/>
                  </a:cubicBezTo>
                  <a:cubicBezTo>
                    <a:pt x="19" y="117"/>
                    <a:pt x="19" y="117"/>
                    <a:pt x="19" y="117"/>
                  </a:cubicBezTo>
                  <a:cubicBezTo>
                    <a:pt x="13" y="117"/>
                    <a:pt x="13" y="117"/>
                    <a:pt x="13" y="117"/>
                  </a:cubicBezTo>
                  <a:cubicBezTo>
                    <a:pt x="7" y="117"/>
                    <a:pt x="5" y="111"/>
                    <a:pt x="5" y="106"/>
                  </a:cubicBezTo>
                  <a:cubicBezTo>
                    <a:pt x="5" y="96"/>
                    <a:pt x="5" y="96"/>
                    <a:pt x="5" y="96"/>
                  </a:cubicBezTo>
                  <a:cubicBezTo>
                    <a:pt x="5" y="85"/>
                    <a:pt x="11" y="85"/>
                    <a:pt x="13" y="85"/>
                  </a:cubicBezTo>
                  <a:cubicBezTo>
                    <a:pt x="21" y="85"/>
                    <a:pt x="21" y="85"/>
                    <a:pt x="21" y="85"/>
                  </a:cubicBezTo>
                  <a:cubicBezTo>
                    <a:pt x="21" y="83"/>
                    <a:pt x="21" y="83"/>
                    <a:pt x="21" y="83"/>
                  </a:cubicBezTo>
                  <a:cubicBezTo>
                    <a:pt x="23" y="73"/>
                    <a:pt x="24" y="68"/>
                    <a:pt x="31" y="61"/>
                  </a:cubicBezTo>
                  <a:cubicBezTo>
                    <a:pt x="32" y="59"/>
                    <a:pt x="32" y="59"/>
                    <a:pt x="32" y="59"/>
                  </a:cubicBezTo>
                  <a:cubicBezTo>
                    <a:pt x="32" y="58"/>
                    <a:pt x="32" y="58"/>
                    <a:pt x="32" y="58"/>
                  </a:cubicBezTo>
                  <a:cubicBezTo>
                    <a:pt x="31" y="56"/>
                    <a:pt x="30" y="55"/>
                    <a:pt x="30" y="53"/>
                  </a:cubicBezTo>
                  <a:cubicBezTo>
                    <a:pt x="28" y="49"/>
                    <a:pt x="27" y="45"/>
                    <a:pt x="24" y="43"/>
                  </a:cubicBezTo>
                  <a:cubicBezTo>
                    <a:pt x="29" y="43"/>
                    <a:pt x="36" y="45"/>
                    <a:pt x="44" y="48"/>
                  </a:cubicBezTo>
                  <a:cubicBezTo>
                    <a:pt x="45" y="49"/>
                    <a:pt x="45" y="49"/>
                    <a:pt x="45" y="49"/>
                  </a:cubicBezTo>
                  <a:cubicBezTo>
                    <a:pt x="46" y="48"/>
                    <a:pt x="46" y="48"/>
                    <a:pt x="46" y="48"/>
                  </a:cubicBezTo>
                  <a:cubicBezTo>
                    <a:pt x="48" y="48"/>
                    <a:pt x="50" y="47"/>
                    <a:pt x="53" y="46"/>
                  </a:cubicBezTo>
                  <a:cubicBezTo>
                    <a:pt x="53" y="47"/>
                    <a:pt x="54" y="48"/>
                    <a:pt x="55" y="50"/>
                  </a:cubicBezTo>
                  <a:cubicBezTo>
                    <a:pt x="55" y="50"/>
                    <a:pt x="55" y="50"/>
                    <a:pt x="55" y="50"/>
                  </a:cubicBezTo>
                  <a:cubicBezTo>
                    <a:pt x="56" y="51"/>
                    <a:pt x="56" y="52"/>
                    <a:pt x="57" y="53"/>
                  </a:cubicBezTo>
                  <a:cubicBezTo>
                    <a:pt x="57" y="53"/>
                    <a:pt x="57" y="53"/>
                    <a:pt x="57" y="54"/>
                  </a:cubicBezTo>
                  <a:cubicBezTo>
                    <a:pt x="58" y="55"/>
                    <a:pt x="59" y="55"/>
                    <a:pt x="60" y="56"/>
                  </a:cubicBezTo>
                  <a:cubicBezTo>
                    <a:pt x="60" y="56"/>
                    <a:pt x="60" y="57"/>
                    <a:pt x="60" y="57"/>
                  </a:cubicBezTo>
                  <a:cubicBezTo>
                    <a:pt x="60" y="57"/>
                    <a:pt x="61" y="57"/>
                    <a:pt x="61" y="57"/>
                  </a:cubicBezTo>
                  <a:cubicBezTo>
                    <a:pt x="59" y="58"/>
                    <a:pt x="58" y="60"/>
                    <a:pt x="57" y="61"/>
                  </a:cubicBezTo>
                  <a:cubicBezTo>
                    <a:pt x="56" y="62"/>
                    <a:pt x="56" y="64"/>
                    <a:pt x="57" y="65"/>
                  </a:cubicBezTo>
                  <a:cubicBezTo>
                    <a:pt x="58" y="66"/>
                    <a:pt x="59" y="66"/>
                    <a:pt x="60" y="65"/>
                  </a:cubicBezTo>
                  <a:cubicBezTo>
                    <a:pt x="62" y="63"/>
                    <a:pt x="64" y="61"/>
                    <a:pt x="66" y="60"/>
                  </a:cubicBezTo>
                  <a:cubicBezTo>
                    <a:pt x="66" y="60"/>
                    <a:pt x="66" y="60"/>
                    <a:pt x="66" y="60"/>
                  </a:cubicBezTo>
                  <a:cubicBezTo>
                    <a:pt x="67" y="59"/>
                    <a:pt x="68" y="59"/>
                    <a:pt x="69" y="58"/>
                  </a:cubicBezTo>
                  <a:cubicBezTo>
                    <a:pt x="69" y="58"/>
                    <a:pt x="70" y="58"/>
                    <a:pt x="70" y="58"/>
                  </a:cubicBezTo>
                  <a:cubicBezTo>
                    <a:pt x="71" y="58"/>
                    <a:pt x="71" y="57"/>
                    <a:pt x="72" y="57"/>
                  </a:cubicBezTo>
                  <a:cubicBezTo>
                    <a:pt x="72" y="57"/>
                    <a:pt x="72" y="57"/>
                    <a:pt x="73" y="57"/>
                  </a:cubicBezTo>
                  <a:cubicBezTo>
                    <a:pt x="74" y="56"/>
                    <a:pt x="75" y="56"/>
                    <a:pt x="76" y="56"/>
                  </a:cubicBezTo>
                  <a:cubicBezTo>
                    <a:pt x="76" y="56"/>
                    <a:pt x="76" y="55"/>
                    <a:pt x="76" y="55"/>
                  </a:cubicBezTo>
                  <a:cubicBezTo>
                    <a:pt x="77" y="55"/>
                    <a:pt x="78" y="55"/>
                    <a:pt x="79" y="55"/>
                  </a:cubicBezTo>
                  <a:cubicBezTo>
                    <a:pt x="79" y="55"/>
                    <a:pt x="79" y="55"/>
                    <a:pt x="79" y="55"/>
                  </a:cubicBezTo>
                  <a:cubicBezTo>
                    <a:pt x="86" y="53"/>
                    <a:pt x="93" y="54"/>
                    <a:pt x="100" y="57"/>
                  </a:cubicBezTo>
                  <a:cubicBezTo>
                    <a:pt x="100" y="57"/>
                    <a:pt x="100" y="57"/>
                    <a:pt x="100" y="57"/>
                  </a:cubicBezTo>
                  <a:cubicBezTo>
                    <a:pt x="105" y="59"/>
                    <a:pt x="109" y="61"/>
                    <a:pt x="112" y="65"/>
                  </a:cubicBezTo>
                  <a:cubicBezTo>
                    <a:pt x="113" y="65"/>
                    <a:pt x="113" y="66"/>
                    <a:pt x="114" y="66"/>
                  </a:cubicBezTo>
                  <a:cubicBezTo>
                    <a:pt x="115" y="66"/>
                    <a:pt x="115" y="65"/>
                    <a:pt x="116" y="65"/>
                  </a:cubicBezTo>
                  <a:cubicBezTo>
                    <a:pt x="117" y="64"/>
                    <a:pt x="117" y="62"/>
                    <a:pt x="116" y="61"/>
                  </a:cubicBezTo>
                  <a:cubicBezTo>
                    <a:pt x="114" y="59"/>
                    <a:pt x="111" y="57"/>
                    <a:pt x="109" y="55"/>
                  </a:cubicBezTo>
                  <a:cubicBezTo>
                    <a:pt x="109" y="55"/>
                    <a:pt x="109" y="55"/>
                    <a:pt x="109" y="54"/>
                  </a:cubicBezTo>
                  <a:cubicBezTo>
                    <a:pt x="110" y="54"/>
                    <a:pt x="110" y="54"/>
                    <a:pt x="111" y="53"/>
                  </a:cubicBezTo>
                  <a:cubicBezTo>
                    <a:pt x="111" y="53"/>
                    <a:pt x="111" y="52"/>
                    <a:pt x="111" y="52"/>
                  </a:cubicBezTo>
                  <a:cubicBezTo>
                    <a:pt x="112" y="51"/>
                    <a:pt x="112" y="51"/>
                    <a:pt x="112" y="51"/>
                  </a:cubicBezTo>
                  <a:cubicBezTo>
                    <a:pt x="113" y="50"/>
                    <a:pt x="113" y="50"/>
                    <a:pt x="113" y="49"/>
                  </a:cubicBezTo>
                  <a:cubicBezTo>
                    <a:pt x="113" y="49"/>
                    <a:pt x="113" y="49"/>
                    <a:pt x="113" y="49"/>
                  </a:cubicBezTo>
                  <a:cubicBezTo>
                    <a:pt x="124" y="55"/>
                    <a:pt x="131" y="63"/>
                    <a:pt x="136" y="74"/>
                  </a:cubicBezTo>
                  <a:cubicBezTo>
                    <a:pt x="135" y="74"/>
                    <a:pt x="135" y="75"/>
                    <a:pt x="134" y="75"/>
                  </a:cubicBezTo>
                  <a:cubicBezTo>
                    <a:pt x="134" y="75"/>
                    <a:pt x="134" y="75"/>
                    <a:pt x="134" y="75"/>
                  </a:cubicBezTo>
                  <a:cubicBezTo>
                    <a:pt x="133" y="76"/>
                    <a:pt x="132" y="78"/>
                    <a:pt x="132" y="79"/>
                  </a:cubicBezTo>
                  <a:cubicBezTo>
                    <a:pt x="131" y="79"/>
                    <a:pt x="131" y="79"/>
                    <a:pt x="131" y="79"/>
                  </a:cubicBezTo>
                  <a:cubicBezTo>
                    <a:pt x="131" y="80"/>
                    <a:pt x="131" y="80"/>
                    <a:pt x="131" y="81"/>
                  </a:cubicBezTo>
                  <a:cubicBezTo>
                    <a:pt x="131" y="81"/>
                    <a:pt x="131" y="81"/>
                    <a:pt x="131" y="82"/>
                  </a:cubicBezTo>
                  <a:cubicBezTo>
                    <a:pt x="131" y="82"/>
                    <a:pt x="130" y="83"/>
                    <a:pt x="130" y="84"/>
                  </a:cubicBezTo>
                  <a:cubicBezTo>
                    <a:pt x="130" y="85"/>
                    <a:pt x="131" y="85"/>
                    <a:pt x="131" y="86"/>
                  </a:cubicBezTo>
                  <a:cubicBezTo>
                    <a:pt x="131" y="86"/>
                    <a:pt x="131" y="87"/>
                    <a:pt x="131" y="87"/>
                  </a:cubicBezTo>
                  <a:cubicBezTo>
                    <a:pt x="131" y="87"/>
                    <a:pt x="131" y="88"/>
                    <a:pt x="131" y="88"/>
                  </a:cubicBezTo>
                  <a:cubicBezTo>
                    <a:pt x="131" y="89"/>
                    <a:pt x="132" y="89"/>
                    <a:pt x="132" y="89"/>
                  </a:cubicBezTo>
                  <a:cubicBezTo>
                    <a:pt x="132" y="89"/>
                    <a:pt x="132" y="90"/>
                    <a:pt x="132" y="90"/>
                  </a:cubicBezTo>
                  <a:cubicBezTo>
                    <a:pt x="133" y="90"/>
                    <a:pt x="133" y="91"/>
                    <a:pt x="133" y="91"/>
                  </a:cubicBezTo>
                  <a:cubicBezTo>
                    <a:pt x="133" y="91"/>
                    <a:pt x="133" y="92"/>
                    <a:pt x="134" y="92"/>
                  </a:cubicBezTo>
                  <a:cubicBezTo>
                    <a:pt x="134" y="92"/>
                    <a:pt x="134" y="92"/>
                    <a:pt x="134" y="93"/>
                  </a:cubicBezTo>
                  <a:cubicBezTo>
                    <a:pt x="135" y="93"/>
                    <a:pt x="135" y="93"/>
                    <a:pt x="135" y="93"/>
                  </a:cubicBezTo>
                  <a:cubicBezTo>
                    <a:pt x="136" y="94"/>
                    <a:pt x="136" y="94"/>
                    <a:pt x="136" y="94"/>
                  </a:cubicBezTo>
                  <a:cubicBezTo>
                    <a:pt x="137" y="94"/>
                    <a:pt x="137" y="94"/>
                    <a:pt x="137" y="95"/>
                  </a:cubicBezTo>
                  <a:cubicBezTo>
                    <a:pt x="138" y="95"/>
                    <a:pt x="138" y="95"/>
                    <a:pt x="138" y="95"/>
                  </a:cubicBezTo>
                  <a:cubicBezTo>
                    <a:pt x="139" y="95"/>
                    <a:pt x="139" y="95"/>
                    <a:pt x="139" y="95"/>
                  </a:cubicBezTo>
                  <a:cubicBezTo>
                    <a:pt x="140" y="95"/>
                    <a:pt x="140" y="95"/>
                    <a:pt x="140" y="96"/>
                  </a:cubicBezTo>
                  <a:cubicBezTo>
                    <a:pt x="141" y="96"/>
                    <a:pt x="141" y="96"/>
                    <a:pt x="141" y="96"/>
                  </a:cubicBezTo>
                  <a:cubicBezTo>
                    <a:pt x="141" y="98"/>
                    <a:pt x="141" y="101"/>
                    <a:pt x="141" y="104"/>
                  </a:cubicBezTo>
                  <a:cubicBezTo>
                    <a:pt x="141" y="116"/>
                    <a:pt x="136" y="127"/>
                    <a:pt x="128" y="135"/>
                  </a:cubicBezTo>
                  <a:close/>
                  <a:moveTo>
                    <a:pt x="146" y="98"/>
                  </a:moveTo>
                  <a:cubicBezTo>
                    <a:pt x="146" y="97"/>
                    <a:pt x="146" y="96"/>
                    <a:pt x="146" y="95"/>
                  </a:cubicBezTo>
                  <a:cubicBezTo>
                    <a:pt x="150" y="94"/>
                    <a:pt x="154" y="90"/>
                    <a:pt x="154" y="86"/>
                  </a:cubicBezTo>
                  <a:cubicBezTo>
                    <a:pt x="154" y="86"/>
                    <a:pt x="154" y="87"/>
                    <a:pt x="154" y="88"/>
                  </a:cubicBezTo>
                  <a:cubicBezTo>
                    <a:pt x="154" y="93"/>
                    <a:pt x="151" y="97"/>
                    <a:pt x="146" y="98"/>
                  </a:cubicBezTo>
                  <a:close/>
                  <a:moveTo>
                    <a:pt x="70" y="50"/>
                  </a:moveTo>
                  <a:cubicBezTo>
                    <a:pt x="71" y="50"/>
                    <a:pt x="71" y="50"/>
                    <a:pt x="72" y="50"/>
                  </a:cubicBezTo>
                  <a:cubicBezTo>
                    <a:pt x="73" y="50"/>
                    <a:pt x="73" y="50"/>
                    <a:pt x="74" y="49"/>
                  </a:cubicBezTo>
                  <a:cubicBezTo>
                    <a:pt x="75" y="48"/>
                    <a:pt x="75" y="47"/>
                    <a:pt x="73" y="46"/>
                  </a:cubicBezTo>
                  <a:cubicBezTo>
                    <a:pt x="69" y="42"/>
                    <a:pt x="67" y="37"/>
                    <a:pt x="67" y="32"/>
                  </a:cubicBezTo>
                  <a:cubicBezTo>
                    <a:pt x="67" y="23"/>
                    <a:pt x="74" y="15"/>
                    <a:pt x="84" y="15"/>
                  </a:cubicBezTo>
                  <a:cubicBezTo>
                    <a:pt x="93" y="15"/>
                    <a:pt x="101" y="23"/>
                    <a:pt x="101" y="32"/>
                  </a:cubicBezTo>
                  <a:cubicBezTo>
                    <a:pt x="101" y="37"/>
                    <a:pt x="99" y="41"/>
                    <a:pt x="95" y="45"/>
                  </a:cubicBezTo>
                  <a:cubicBezTo>
                    <a:pt x="94" y="46"/>
                    <a:pt x="94" y="47"/>
                    <a:pt x="95" y="48"/>
                  </a:cubicBezTo>
                  <a:cubicBezTo>
                    <a:pt x="96" y="50"/>
                    <a:pt x="98" y="50"/>
                    <a:pt x="99" y="49"/>
                  </a:cubicBezTo>
                  <a:cubicBezTo>
                    <a:pt x="104" y="44"/>
                    <a:pt x="106" y="38"/>
                    <a:pt x="106" y="32"/>
                  </a:cubicBezTo>
                  <a:cubicBezTo>
                    <a:pt x="106" y="20"/>
                    <a:pt x="96" y="10"/>
                    <a:pt x="84" y="10"/>
                  </a:cubicBezTo>
                  <a:cubicBezTo>
                    <a:pt x="71" y="10"/>
                    <a:pt x="61" y="20"/>
                    <a:pt x="61" y="32"/>
                  </a:cubicBezTo>
                  <a:cubicBezTo>
                    <a:pt x="61" y="39"/>
                    <a:pt x="65" y="46"/>
                    <a:pt x="70" y="50"/>
                  </a:cubicBezTo>
                  <a:close/>
                  <a:moveTo>
                    <a:pt x="85" y="141"/>
                  </a:moveTo>
                  <a:cubicBezTo>
                    <a:pt x="73" y="142"/>
                    <a:pt x="63" y="141"/>
                    <a:pt x="52" y="136"/>
                  </a:cubicBezTo>
                  <a:cubicBezTo>
                    <a:pt x="51" y="136"/>
                    <a:pt x="49" y="136"/>
                    <a:pt x="49" y="138"/>
                  </a:cubicBezTo>
                  <a:cubicBezTo>
                    <a:pt x="48" y="139"/>
                    <a:pt x="49" y="140"/>
                    <a:pt x="50" y="141"/>
                  </a:cubicBezTo>
                  <a:cubicBezTo>
                    <a:pt x="59" y="145"/>
                    <a:pt x="68" y="147"/>
                    <a:pt x="78" y="147"/>
                  </a:cubicBezTo>
                  <a:cubicBezTo>
                    <a:pt x="81" y="147"/>
                    <a:pt x="83" y="147"/>
                    <a:pt x="85" y="147"/>
                  </a:cubicBezTo>
                  <a:cubicBezTo>
                    <a:pt x="87" y="147"/>
                    <a:pt x="88" y="145"/>
                    <a:pt x="88" y="144"/>
                  </a:cubicBezTo>
                  <a:cubicBezTo>
                    <a:pt x="88" y="142"/>
                    <a:pt x="86" y="141"/>
                    <a:pt x="85" y="141"/>
                  </a:cubicBezTo>
                  <a:close/>
                </a:path>
              </a:pathLst>
            </a:custGeom>
            <a:solidFill>
              <a:srgbClr val="FFFFFF"/>
            </a:solidFill>
            <a:ln>
              <a:noFill/>
            </a:ln>
          </p:spPr>
          <p:txBody>
            <a:bodyPr vert="horz" wrap="square" lIns="91440" tIns="45720" rIns="91440" bIns="45720" numCol="1" anchor="t" anchorCtr="0" compatLnSpc="1"/>
            <a:p>
              <a:pPr defTabSz="914400"/>
              <a:endParaRPr lang="en-US">
                <a:solidFill>
                  <a:srgbClr val="FEFFFE"/>
                </a:solidFill>
                <a:latin typeface="inpin heiti"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750" fill="hold"/>
                                        <p:tgtEl>
                                          <p:spTgt spid="3"/>
                                        </p:tgtEl>
                                        <p:attrNameLst>
                                          <p:attrName>ppt_w</p:attrName>
                                        </p:attrNameLst>
                                      </p:cBhvr>
                                      <p:tavLst>
                                        <p:tav tm="0">
                                          <p:val>
                                            <p:strVal val="#ppt_w*0.70"/>
                                          </p:val>
                                        </p:tav>
                                        <p:tav tm="100000">
                                          <p:val>
                                            <p:strVal val="#ppt_w"/>
                                          </p:val>
                                        </p:tav>
                                      </p:tavLst>
                                    </p:anim>
                                    <p:anim calcmode="lin" valueType="num">
                                      <p:cBhvr>
                                        <p:cTn id="8" dur="750" fill="hold"/>
                                        <p:tgtEl>
                                          <p:spTgt spid="3"/>
                                        </p:tgtEl>
                                        <p:attrNameLst>
                                          <p:attrName>ppt_h</p:attrName>
                                        </p:attrNameLst>
                                      </p:cBhvr>
                                      <p:tavLst>
                                        <p:tav tm="0">
                                          <p:val>
                                            <p:strVal val="#ppt_h"/>
                                          </p:val>
                                        </p:tav>
                                        <p:tav tm="100000">
                                          <p:val>
                                            <p:strVal val="#ppt_h"/>
                                          </p:val>
                                        </p:tav>
                                      </p:tavLst>
                                    </p:anim>
                                    <p:animEffect transition="in" filter="fade">
                                      <p:cBhvr>
                                        <p:cTn id="9" dur="750"/>
                                        <p:tgtEl>
                                          <p:spTgt spid="3"/>
                                        </p:tgtEl>
                                      </p:cBhvr>
                                    </p:animEffect>
                                  </p:childTnLst>
                                </p:cTn>
                              </p:par>
                              <p:par>
                                <p:cTn id="10" presetID="23" presetClass="entr" presetSubtype="272"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000" fill="hold"/>
                                        <p:tgtEl>
                                          <p:spTgt spid="5"/>
                                        </p:tgtEl>
                                        <p:attrNameLst>
                                          <p:attrName>ppt_w</p:attrName>
                                        </p:attrNameLst>
                                      </p:cBhvr>
                                      <p:tavLst>
                                        <p:tav tm="0">
                                          <p:val>
                                            <p:strVal val="2/3*#ppt_w"/>
                                          </p:val>
                                        </p:tav>
                                        <p:tav tm="100000">
                                          <p:val>
                                            <p:strVal val="#ppt_w"/>
                                          </p:val>
                                        </p:tav>
                                      </p:tavLst>
                                    </p:anim>
                                    <p:anim calcmode="lin" valueType="num">
                                      <p:cBhvr>
                                        <p:cTn id="13" dur="1000" fill="hold"/>
                                        <p:tgtEl>
                                          <p:spTgt spid="5"/>
                                        </p:tgtEl>
                                        <p:attrNameLst>
                                          <p:attrName>ppt_h</p:attrName>
                                        </p:attrNameLst>
                                      </p:cBhvr>
                                      <p:tavLst>
                                        <p:tav tm="0">
                                          <p:val>
                                            <p:strVal val="2/3*#ppt_h"/>
                                          </p:val>
                                        </p:tav>
                                        <p:tav tm="100000">
                                          <p:val>
                                            <p:strVal val="#ppt_h"/>
                                          </p:val>
                                        </p:tav>
                                      </p:tavLst>
                                    </p:anim>
                                  </p:childTnLst>
                                </p:cTn>
                              </p:par>
                              <p:par>
                                <p:cTn id="14" presetID="6" presetClass="entr" presetSubtype="3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circle(out)">
                                      <p:cBhvr>
                                        <p:cTn id="16" dur="2000"/>
                                        <p:tgtEl>
                                          <p:spTgt spid="7"/>
                                        </p:tgtEl>
                                      </p:cBhvr>
                                    </p:animEffect>
                                  </p:childTnLst>
                                </p:cTn>
                              </p:par>
                            </p:childTnLst>
                          </p:cTn>
                        </p:par>
                        <p:par>
                          <p:cTn id="17" fill="hold">
                            <p:stCondLst>
                              <p:cond delay="1000"/>
                            </p:stCondLst>
                            <p:childTnLst>
                              <p:par>
                                <p:cTn id="18" presetID="49" presetClass="entr" presetSubtype="0" decel="100000"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1000" fill="hold"/>
                                        <p:tgtEl>
                                          <p:spTgt spid="9"/>
                                        </p:tgtEl>
                                        <p:attrNameLst>
                                          <p:attrName>ppt_w</p:attrName>
                                        </p:attrNameLst>
                                      </p:cBhvr>
                                      <p:tavLst>
                                        <p:tav tm="0">
                                          <p:val>
                                            <p:fltVal val="0"/>
                                          </p:val>
                                        </p:tav>
                                        <p:tav tm="100000">
                                          <p:val>
                                            <p:strVal val="#ppt_w"/>
                                          </p:val>
                                        </p:tav>
                                      </p:tavLst>
                                    </p:anim>
                                    <p:anim calcmode="lin" valueType="num">
                                      <p:cBhvr>
                                        <p:cTn id="21" dur="1000" fill="hold"/>
                                        <p:tgtEl>
                                          <p:spTgt spid="9"/>
                                        </p:tgtEl>
                                        <p:attrNameLst>
                                          <p:attrName>ppt_h</p:attrName>
                                        </p:attrNameLst>
                                      </p:cBhvr>
                                      <p:tavLst>
                                        <p:tav tm="0">
                                          <p:val>
                                            <p:fltVal val="0"/>
                                          </p:val>
                                        </p:tav>
                                        <p:tav tm="100000">
                                          <p:val>
                                            <p:strVal val="#ppt_h"/>
                                          </p:val>
                                        </p:tav>
                                      </p:tavLst>
                                    </p:anim>
                                    <p:anim calcmode="lin" valueType="num">
                                      <p:cBhvr>
                                        <p:cTn id="22" dur="1000" fill="hold"/>
                                        <p:tgtEl>
                                          <p:spTgt spid="9"/>
                                        </p:tgtEl>
                                        <p:attrNameLst>
                                          <p:attrName>style.rotation</p:attrName>
                                        </p:attrNameLst>
                                      </p:cBhvr>
                                      <p:tavLst>
                                        <p:tav tm="0">
                                          <p:val>
                                            <p:fltVal val="360"/>
                                          </p:val>
                                        </p:tav>
                                        <p:tav tm="100000">
                                          <p:val>
                                            <p:fltVal val="0"/>
                                          </p:val>
                                        </p:tav>
                                      </p:tavLst>
                                    </p:anim>
                                    <p:animEffect transition="in" filter="fade">
                                      <p:cBhvr>
                                        <p:cTn id="2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sp>
        <p:nvSpPr>
          <p:cNvPr id="3" name="矩形 2"/>
          <p:cNvSpPr/>
          <p:nvPr/>
        </p:nvSpPr>
        <p:spPr>
          <a:xfrm>
            <a:off x="692150" y="2100580"/>
            <a:ext cx="10807700" cy="3843020"/>
          </a:xfrm>
          <a:prstGeom prst="rect">
            <a:avLst/>
          </a:prstGeom>
          <a:solidFill>
            <a:srgbClr val="2E4F53">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5" name="文本框 4"/>
          <p:cNvSpPr txBox="1"/>
          <p:nvPr/>
        </p:nvSpPr>
        <p:spPr>
          <a:xfrm>
            <a:off x="1027430" y="2339340"/>
            <a:ext cx="5631815" cy="2657475"/>
          </a:xfrm>
          <a:prstGeom prst="rect">
            <a:avLst/>
          </a:prstGeom>
          <a:noFill/>
        </p:spPr>
        <p:txBody>
          <a:bodyPr wrap="square" rtlCol="0">
            <a:noAutofit/>
          </a:bodyPr>
          <a:lstStyle/>
          <a:p>
            <a:pPr algn="just">
              <a:lnSpc>
                <a:spcPct val="200000"/>
              </a:lnSpc>
            </a:pPr>
            <a:r>
              <a:rPr sz="16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方向明确的走势</a:t>
            </a:r>
            <a:r>
              <a:rPr lang="en-US" sz="16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sz="16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2023年1月</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随着技术升级探索元宇宙人工智能发展方向启动3.0版本。</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2023年7月</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FCD~fortune 推出挖矿借贷理财功能。</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2024年5月</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将完成元宇宙人工智能的产业布局，加速平台的生态建设，打造全球最大的NFT品牌的虚拟物品的产业化。带动FCD的流通价值。</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00000"/>
              </a:lnSpc>
            </a:pP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7" name="图片 6"/>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418289" y="2688614"/>
            <a:ext cx="2823972" cy="3067458"/>
          </a:xfrm>
          <a:prstGeom prst="rect">
            <a:avLst/>
          </a:prstGeom>
        </p:spPr>
      </p:pic>
      <p:grpSp>
        <p:nvGrpSpPr>
          <p:cNvPr id="9" name="组合 8"/>
          <p:cNvGrpSpPr/>
          <p:nvPr/>
        </p:nvGrpSpPr>
        <p:grpSpPr>
          <a:xfrm>
            <a:off x="5637083" y="386268"/>
            <a:ext cx="1177561" cy="1177561"/>
            <a:chOff x="1313368" y="4475668"/>
            <a:chExt cx="1177561" cy="1177561"/>
          </a:xfrm>
        </p:grpSpPr>
        <p:sp>
          <p:nvSpPr>
            <p:cNvPr id="10" name="AutoShape 2"/>
            <p:cNvSpPr/>
            <p:nvPr>
              <p:custDataLst>
                <p:tags r:id="rId3"/>
              </p:custDataLst>
            </p:nvPr>
          </p:nvSpPr>
          <p:spPr bwMode="auto">
            <a:xfrm>
              <a:off x="1313368" y="4475668"/>
              <a:ext cx="1177561" cy="1177561"/>
            </a:xfrm>
            <a:prstGeom prst="ellipse">
              <a:avLst/>
            </a:prstGeom>
            <a:gradFill>
              <a:gsLst>
                <a:gs pos="0">
                  <a:srgbClr val="2D9CAF"/>
                </a:gs>
                <a:gs pos="99000">
                  <a:srgbClr val="2574FB"/>
                </a:gs>
              </a:gsLst>
              <a:lin ang="5400000" scaled="1"/>
            </a:gradFill>
            <a:ln>
              <a:noFill/>
            </a:ln>
          </p:spPr>
          <p:txBody>
            <a:bodyPr lIns="0" tIns="0" rIns="0" bIns="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en-US" sz="1600" u="none" strike="noStrike" kern="0" cap="none" spc="0" normalizeH="0" baseline="0" noProof="0" dirty="0">
                <a:ln>
                  <a:noFill/>
                </a:ln>
                <a:solidFill>
                  <a:srgbClr val="FFFFFF"/>
                </a:solidFill>
                <a:effectLst/>
                <a:uLnTx/>
                <a:uFillTx/>
                <a:latin typeface="inpin heiti" charset="-122"/>
                <a:ea typeface="inpin heiti" charset="-122"/>
                <a:cs typeface="inpin heiti" charset="-122"/>
              </a:endParaRPr>
            </a:p>
          </p:txBody>
        </p:sp>
        <p:sp>
          <p:nvSpPr>
            <p:cNvPr id="11" name="Freeform 1098"/>
            <p:cNvSpPr>
              <a:spLocks noEditPoints="1"/>
            </p:cNvSpPr>
            <p:nvPr>
              <p:custDataLst>
                <p:tags r:id="rId4"/>
              </p:custDataLst>
            </p:nvPr>
          </p:nvSpPr>
          <p:spPr bwMode="auto">
            <a:xfrm>
              <a:off x="1617189" y="4696736"/>
              <a:ext cx="602457" cy="607695"/>
            </a:xfrm>
            <a:custGeom>
              <a:avLst/>
              <a:gdLst>
                <a:gd name="T0" fmla="*/ 48 w 160"/>
                <a:gd name="T1" fmla="*/ 78 h 160"/>
                <a:gd name="T2" fmla="*/ 38 w 160"/>
                <a:gd name="T3" fmla="*/ 74 h 160"/>
                <a:gd name="T4" fmla="*/ 156 w 160"/>
                <a:gd name="T5" fmla="*/ 77 h 160"/>
                <a:gd name="T6" fmla="*/ 150 w 160"/>
                <a:gd name="T7" fmla="*/ 73 h 160"/>
                <a:gd name="T8" fmla="*/ 141 w 160"/>
                <a:gd name="T9" fmla="*/ 72 h 160"/>
                <a:gd name="T10" fmla="*/ 50 w 160"/>
                <a:gd name="T11" fmla="*/ 33 h 160"/>
                <a:gd name="T12" fmla="*/ 16 w 160"/>
                <a:gd name="T13" fmla="*/ 40 h 160"/>
                <a:gd name="T14" fmla="*/ 16 w 160"/>
                <a:gd name="T15" fmla="*/ 80 h 160"/>
                <a:gd name="T16" fmla="*/ 13 w 160"/>
                <a:gd name="T17" fmla="*/ 122 h 160"/>
                <a:gd name="T18" fmla="*/ 21 w 160"/>
                <a:gd name="T19" fmla="*/ 155 h 160"/>
                <a:gd name="T20" fmla="*/ 54 w 160"/>
                <a:gd name="T21" fmla="*/ 154 h 160"/>
                <a:gd name="T22" fmla="*/ 112 w 160"/>
                <a:gd name="T23" fmla="*/ 160 h 160"/>
                <a:gd name="T24" fmla="*/ 135 w 160"/>
                <a:gd name="T25" fmla="*/ 136 h 160"/>
                <a:gd name="T26" fmla="*/ 143 w 160"/>
                <a:gd name="T27" fmla="*/ 90 h 160"/>
                <a:gd name="T28" fmla="*/ 136 w 160"/>
                <a:gd name="T29" fmla="*/ 83 h 160"/>
                <a:gd name="T30" fmla="*/ 138 w 160"/>
                <a:gd name="T31" fmla="*/ 79 h 160"/>
                <a:gd name="T32" fmla="*/ 139 w 160"/>
                <a:gd name="T33" fmla="*/ 78 h 160"/>
                <a:gd name="T34" fmla="*/ 149 w 160"/>
                <a:gd name="T35" fmla="*/ 84 h 160"/>
                <a:gd name="T36" fmla="*/ 110 w 160"/>
                <a:gd name="T37" fmla="*/ 43 h 160"/>
                <a:gd name="T38" fmla="*/ 101 w 160"/>
                <a:gd name="T39" fmla="*/ 51 h 160"/>
                <a:gd name="T40" fmla="*/ 90 w 160"/>
                <a:gd name="T41" fmla="*/ 49 h 160"/>
                <a:gd name="T42" fmla="*/ 81 w 160"/>
                <a:gd name="T43" fmla="*/ 49 h 160"/>
                <a:gd name="T44" fmla="*/ 70 w 160"/>
                <a:gd name="T45" fmla="*/ 52 h 160"/>
                <a:gd name="T46" fmla="*/ 63 w 160"/>
                <a:gd name="T47" fmla="*/ 52 h 160"/>
                <a:gd name="T48" fmla="*/ 57 w 160"/>
                <a:gd name="T49" fmla="*/ 42 h 160"/>
                <a:gd name="T50" fmla="*/ 48 w 160"/>
                <a:gd name="T51" fmla="*/ 155 h 160"/>
                <a:gd name="T52" fmla="*/ 27 w 160"/>
                <a:gd name="T53" fmla="*/ 140 h 160"/>
                <a:gd name="T54" fmla="*/ 128 w 160"/>
                <a:gd name="T55" fmla="*/ 155 h 160"/>
                <a:gd name="T56" fmla="*/ 131 w 160"/>
                <a:gd name="T57" fmla="*/ 140 h 160"/>
                <a:gd name="T58" fmla="*/ 128 w 160"/>
                <a:gd name="T59" fmla="*/ 136 h 160"/>
                <a:gd name="T60" fmla="*/ 120 w 160"/>
                <a:gd name="T61" fmla="*/ 142 h 160"/>
                <a:gd name="T62" fmla="*/ 110 w 160"/>
                <a:gd name="T63" fmla="*/ 147 h 160"/>
                <a:gd name="T64" fmla="*/ 82 w 160"/>
                <a:gd name="T65" fmla="*/ 153 h 160"/>
                <a:gd name="T66" fmla="*/ 19 w 160"/>
                <a:gd name="T67" fmla="*/ 117 h 160"/>
                <a:gd name="T68" fmla="*/ 13 w 160"/>
                <a:gd name="T69" fmla="*/ 85 h 160"/>
                <a:gd name="T70" fmla="*/ 32 w 160"/>
                <a:gd name="T71" fmla="*/ 59 h 160"/>
                <a:gd name="T72" fmla="*/ 44 w 160"/>
                <a:gd name="T73" fmla="*/ 48 h 160"/>
                <a:gd name="T74" fmla="*/ 55 w 160"/>
                <a:gd name="T75" fmla="*/ 50 h 160"/>
                <a:gd name="T76" fmla="*/ 60 w 160"/>
                <a:gd name="T77" fmla="*/ 56 h 160"/>
                <a:gd name="T78" fmla="*/ 57 w 160"/>
                <a:gd name="T79" fmla="*/ 65 h 160"/>
                <a:gd name="T80" fmla="*/ 69 w 160"/>
                <a:gd name="T81" fmla="*/ 58 h 160"/>
                <a:gd name="T82" fmla="*/ 76 w 160"/>
                <a:gd name="T83" fmla="*/ 56 h 160"/>
                <a:gd name="T84" fmla="*/ 100 w 160"/>
                <a:gd name="T85" fmla="*/ 57 h 160"/>
                <a:gd name="T86" fmla="*/ 116 w 160"/>
                <a:gd name="T87" fmla="*/ 65 h 160"/>
                <a:gd name="T88" fmla="*/ 111 w 160"/>
                <a:gd name="T89" fmla="*/ 53 h 160"/>
                <a:gd name="T90" fmla="*/ 113 w 160"/>
                <a:gd name="T91" fmla="*/ 49 h 160"/>
                <a:gd name="T92" fmla="*/ 132 w 160"/>
                <a:gd name="T93" fmla="*/ 79 h 160"/>
                <a:gd name="T94" fmla="*/ 130 w 160"/>
                <a:gd name="T95" fmla="*/ 84 h 160"/>
                <a:gd name="T96" fmla="*/ 132 w 160"/>
                <a:gd name="T97" fmla="*/ 89 h 160"/>
                <a:gd name="T98" fmla="*/ 134 w 160"/>
                <a:gd name="T99" fmla="*/ 93 h 160"/>
                <a:gd name="T100" fmla="*/ 138 w 160"/>
                <a:gd name="T101" fmla="*/ 95 h 160"/>
                <a:gd name="T102" fmla="*/ 141 w 160"/>
                <a:gd name="T103" fmla="*/ 104 h 160"/>
                <a:gd name="T104" fmla="*/ 154 w 160"/>
                <a:gd name="T105" fmla="*/ 86 h 160"/>
                <a:gd name="T106" fmla="*/ 72 w 160"/>
                <a:gd name="T107" fmla="*/ 50 h 160"/>
                <a:gd name="T108" fmla="*/ 84 w 160"/>
                <a:gd name="T109" fmla="*/ 15 h 160"/>
                <a:gd name="T110" fmla="*/ 99 w 160"/>
                <a:gd name="T111" fmla="*/ 49 h 160"/>
                <a:gd name="T112" fmla="*/ 70 w 160"/>
                <a:gd name="T113" fmla="*/ 50 h 160"/>
                <a:gd name="T114" fmla="*/ 50 w 160"/>
                <a:gd name="T115" fmla="*/ 141 h 160"/>
                <a:gd name="T116" fmla="*/ 85 w 160"/>
                <a:gd name="T117" fmla="*/ 14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 h="160">
                  <a:moveTo>
                    <a:pt x="38" y="69"/>
                  </a:moveTo>
                  <a:cubicBezTo>
                    <a:pt x="33" y="69"/>
                    <a:pt x="29" y="73"/>
                    <a:pt x="29" y="78"/>
                  </a:cubicBezTo>
                  <a:cubicBezTo>
                    <a:pt x="29" y="84"/>
                    <a:pt x="33" y="88"/>
                    <a:pt x="38" y="88"/>
                  </a:cubicBezTo>
                  <a:cubicBezTo>
                    <a:pt x="44" y="88"/>
                    <a:pt x="48" y="84"/>
                    <a:pt x="48" y="78"/>
                  </a:cubicBezTo>
                  <a:cubicBezTo>
                    <a:pt x="48" y="73"/>
                    <a:pt x="44" y="69"/>
                    <a:pt x="38" y="69"/>
                  </a:cubicBezTo>
                  <a:close/>
                  <a:moveTo>
                    <a:pt x="38" y="82"/>
                  </a:moveTo>
                  <a:cubicBezTo>
                    <a:pt x="36" y="82"/>
                    <a:pt x="34" y="81"/>
                    <a:pt x="34" y="78"/>
                  </a:cubicBezTo>
                  <a:cubicBezTo>
                    <a:pt x="34" y="76"/>
                    <a:pt x="36" y="74"/>
                    <a:pt x="38" y="74"/>
                  </a:cubicBezTo>
                  <a:cubicBezTo>
                    <a:pt x="41" y="74"/>
                    <a:pt x="42" y="76"/>
                    <a:pt x="42" y="78"/>
                  </a:cubicBezTo>
                  <a:cubicBezTo>
                    <a:pt x="42" y="81"/>
                    <a:pt x="41" y="82"/>
                    <a:pt x="38" y="82"/>
                  </a:cubicBezTo>
                  <a:close/>
                  <a:moveTo>
                    <a:pt x="160" y="88"/>
                  </a:moveTo>
                  <a:cubicBezTo>
                    <a:pt x="160" y="84"/>
                    <a:pt x="158" y="80"/>
                    <a:pt x="156" y="77"/>
                  </a:cubicBezTo>
                  <a:cubicBezTo>
                    <a:pt x="156" y="74"/>
                    <a:pt x="155" y="71"/>
                    <a:pt x="154" y="68"/>
                  </a:cubicBezTo>
                  <a:cubicBezTo>
                    <a:pt x="154" y="67"/>
                    <a:pt x="152" y="66"/>
                    <a:pt x="151" y="67"/>
                  </a:cubicBezTo>
                  <a:cubicBezTo>
                    <a:pt x="149" y="67"/>
                    <a:pt x="149" y="69"/>
                    <a:pt x="149" y="70"/>
                  </a:cubicBezTo>
                  <a:cubicBezTo>
                    <a:pt x="150" y="71"/>
                    <a:pt x="150" y="72"/>
                    <a:pt x="150" y="73"/>
                  </a:cubicBezTo>
                  <a:cubicBezTo>
                    <a:pt x="148" y="72"/>
                    <a:pt x="146" y="72"/>
                    <a:pt x="144" y="72"/>
                  </a:cubicBezTo>
                  <a:cubicBezTo>
                    <a:pt x="144" y="72"/>
                    <a:pt x="144" y="72"/>
                    <a:pt x="143" y="72"/>
                  </a:cubicBezTo>
                  <a:cubicBezTo>
                    <a:pt x="143" y="72"/>
                    <a:pt x="143" y="72"/>
                    <a:pt x="142" y="72"/>
                  </a:cubicBezTo>
                  <a:cubicBezTo>
                    <a:pt x="142" y="72"/>
                    <a:pt x="141" y="72"/>
                    <a:pt x="141" y="72"/>
                  </a:cubicBezTo>
                  <a:cubicBezTo>
                    <a:pt x="136" y="60"/>
                    <a:pt x="127" y="50"/>
                    <a:pt x="115" y="44"/>
                  </a:cubicBezTo>
                  <a:cubicBezTo>
                    <a:pt x="117" y="40"/>
                    <a:pt x="117" y="37"/>
                    <a:pt x="117" y="33"/>
                  </a:cubicBezTo>
                  <a:cubicBezTo>
                    <a:pt x="117" y="15"/>
                    <a:pt x="102" y="0"/>
                    <a:pt x="84" y="0"/>
                  </a:cubicBezTo>
                  <a:cubicBezTo>
                    <a:pt x="65" y="0"/>
                    <a:pt x="50" y="15"/>
                    <a:pt x="50" y="33"/>
                  </a:cubicBezTo>
                  <a:cubicBezTo>
                    <a:pt x="50" y="36"/>
                    <a:pt x="51" y="38"/>
                    <a:pt x="51" y="41"/>
                  </a:cubicBezTo>
                  <a:cubicBezTo>
                    <a:pt x="49" y="41"/>
                    <a:pt x="47" y="42"/>
                    <a:pt x="45" y="43"/>
                  </a:cubicBezTo>
                  <a:cubicBezTo>
                    <a:pt x="33" y="38"/>
                    <a:pt x="26" y="37"/>
                    <a:pt x="19" y="37"/>
                  </a:cubicBezTo>
                  <a:cubicBezTo>
                    <a:pt x="17" y="38"/>
                    <a:pt x="16" y="39"/>
                    <a:pt x="16" y="40"/>
                  </a:cubicBezTo>
                  <a:cubicBezTo>
                    <a:pt x="16" y="42"/>
                    <a:pt x="16" y="44"/>
                    <a:pt x="18" y="44"/>
                  </a:cubicBezTo>
                  <a:cubicBezTo>
                    <a:pt x="21" y="46"/>
                    <a:pt x="23" y="50"/>
                    <a:pt x="25" y="55"/>
                  </a:cubicBezTo>
                  <a:cubicBezTo>
                    <a:pt x="25" y="56"/>
                    <a:pt x="25" y="57"/>
                    <a:pt x="26" y="58"/>
                  </a:cubicBezTo>
                  <a:cubicBezTo>
                    <a:pt x="19" y="65"/>
                    <a:pt x="18" y="71"/>
                    <a:pt x="16" y="80"/>
                  </a:cubicBezTo>
                  <a:cubicBezTo>
                    <a:pt x="13" y="80"/>
                    <a:pt x="13" y="80"/>
                    <a:pt x="13" y="80"/>
                  </a:cubicBezTo>
                  <a:cubicBezTo>
                    <a:pt x="5" y="80"/>
                    <a:pt x="0" y="86"/>
                    <a:pt x="0" y="96"/>
                  </a:cubicBezTo>
                  <a:cubicBezTo>
                    <a:pt x="0" y="106"/>
                    <a:pt x="0" y="106"/>
                    <a:pt x="0" y="106"/>
                  </a:cubicBezTo>
                  <a:cubicBezTo>
                    <a:pt x="0" y="116"/>
                    <a:pt x="5" y="122"/>
                    <a:pt x="13" y="122"/>
                  </a:cubicBezTo>
                  <a:cubicBezTo>
                    <a:pt x="15" y="122"/>
                    <a:pt x="15" y="122"/>
                    <a:pt x="15" y="122"/>
                  </a:cubicBezTo>
                  <a:cubicBezTo>
                    <a:pt x="17" y="127"/>
                    <a:pt x="20" y="132"/>
                    <a:pt x="23" y="136"/>
                  </a:cubicBezTo>
                  <a:cubicBezTo>
                    <a:pt x="20" y="145"/>
                    <a:pt x="20" y="145"/>
                    <a:pt x="20" y="145"/>
                  </a:cubicBezTo>
                  <a:cubicBezTo>
                    <a:pt x="18" y="148"/>
                    <a:pt x="19" y="152"/>
                    <a:pt x="21" y="155"/>
                  </a:cubicBezTo>
                  <a:cubicBezTo>
                    <a:pt x="23" y="158"/>
                    <a:pt x="26" y="160"/>
                    <a:pt x="30" y="160"/>
                  </a:cubicBezTo>
                  <a:cubicBezTo>
                    <a:pt x="48" y="160"/>
                    <a:pt x="48" y="160"/>
                    <a:pt x="48" y="160"/>
                  </a:cubicBezTo>
                  <a:cubicBezTo>
                    <a:pt x="50" y="160"/>
                    <a:pt x="52" y="159"/>
                    <a:pt x="53" y="157"/>
                  </a:cubicBezTo>
                  <a:cubicBezTo>
                    <a:pt x="54" y="154"/>
                    <a:pt x="54" y="154"/>
                    <a:pt x="54" y="154"/>
                  </a:cubicBezTo>
                  <a:cubicBezTo>
                    <a:pt x="62" y="157"/>
                    <a:pt x="72" y="158"/>
                    <a:pt x="82" y="158"/>
                  </a:cubicBezTo>
                  <a:cubicBezTo>
                    <a:pt x="90" y="158"/>
                    <a:pt x="98" y="157"/>
                    <a:pt x="105" y="155"/>
                  </a:cubicBezTo>
                  <a:cubicBezTo>
                    <a:pt x="105" y="155"/>
                    <a:pt x="105" y="155"/>
                    <a:pt x="105" y="155"/>
                  </a:cubicBezTo>
                  <a:cubicBezTo>
                    <a:pt x="106" y="158"/>
                    <a:pt x="108" y="160"/>
                    <a:pt x="112" y="160"/>
                  </a:cubicBezTo>
                  <a:cubicBezTo>
                    <a:pt x="128" y="160"/>
                    <a:pt x="128" y="160"/>
                    <a:pt x="128" y="160"/>
                  </a:cubicBezTo>
                  <a:cubicBezTo>
                    <a:pt x="131" y="160"/>
                    <a:pt x="135" y="158"/>
                    <a:pt x="137" y="155"/>
                  </a:cubicBezTo>
                  <a:cubicBezTo>
                    <a:pt x="139" y="152"/>
                    <a:pt x="140" y="148"/>
                    <a:pt x="139" y="145"/>
                  </a:cubicBezTo>
                  <a:cubicBezTo>
                    <a:pt x="135" y="136"/>
                    <a:pt x="135" y="136"/>
                    <a:pt x="135" y="136"/>
                  </a:cubicBezTo>
                  <a:cubicBezTo>
                    <a:pt x="143" y="127"/>
                    <a:pt x="146" y="116"/>
                    <a:pt x="146" y="104"/>
                  </a:cubicBezTo>
                  <a:cubicBezTo>
                    <a:pt x="146" y="104"/>
                    <a:pt x="146" y="104"/>
                    <a:pt x="146" y="104"/>
                  </a:cubicBezTo>
                  <a:cubicBezTo>
                    <a:pt x="154" y="102"/>
                    <a:pt x="160" y="96"/>
                    <a:pt x="160" y="88"/>
                  </a:cubicBezTo>
                  <a:close/>
                  <a:moveTo>
                    <a:pt x="143" y="90"/>
                  </a:moveTo>
                  <a:cubicBezTo>
                    <a:pt x="143" y="90"/>
                    <a:pt x="143" y="90"/>
                    <a:pt x="143" y="90"/>
                  </a:cubicBezTo>
                  <a:cubicBezTo>
                    <a:pt x="143" y="90"/>
                    <a:pt x="143" y="90"/>
                    <a:pt x="142" y="90"/>
                  </a:cubicBezTo>
                  <a:cubicBezTo>
                    <a:pt x="139" y="90"/>
                    <a:pt x="136" y="87"/>
                    <a:pt x="136" y="84"/>
                  </a:cubicBezTo>
                  <a:cubicBezTo>
                    <a:pt x="136" y="83"/>
                    <a:pt x="136" y="83"/>
                    <a:pt x="136" y="83"/>
                  </a:cubicBezTo>
                  <a:cubicBezTo>
                    <a:pt x="136" y="82"/>
                    <a:pt x="136" y="82"/>
                    <a:pt x="136" y="82"/>
                  </a:cubicBezTo>
                  <a:cubicBezTo>
                    <a:pt x="136" y="82"/>
                    <a:pt x="136" y="82"/>
                    <a:pt x="136" y="81"/>
                  </a:cubicBezTo>
                  <a:cubicBezTo>
                    <a:pt x="136" y="81"/>
                    <a:pt x="136" y="81"/>
                    <a:pt x="136" y="81"/>
                  </a:cubicBezTo>
                  <a:cubicBezTo>
                    <a:pt x="137" y="80"/>
                    <a:pt x="137" y="80"/>
                    <a:pt x="138" y="79"/>
                  </a:cubicBezTo>
                  <a:cubicBezTo>
                    <a:pt x="138" y="79"/>
                    <a:pt x="138" y="79"/>
                    <a:pt x="138" y="79"/>
                  </a:cubicBezTo>
                  <a:cubicBezTo>
                    <a:pt x="138" y="79"/>
                    <a:pt x="138" y="79"/>
                    <a:pt x="139" y="78"/>
                  </a:cubicBezTo>
                  <a:cubicBezTo>
                    <a:pt x="139" y="78"/>
                    <a:pt x="139" y="78"/>
                    <a:pt x="139" y="78"/>
                  </a:cubicBezTo>
                  <a:cubicBezTo>
                    <a:pt x="139" y="78"/>
                    <a:pt x="139" y="78"/>
                    <a:pt x="139" y="78"/>
                  </a:cubicBezTo>
                  <a:cubicBezTo>
                    <a:pt x="140" y="78"/>
                    <a:pt x="140" y="78"/>
                    <a:pt x="140" y="78"/>
                  </a:cubicBezTo>
                  <a:cubicBezTo>
                    <a:pt x="140" y="78"/>
                    <a:pt x="140" y="78"/>
                    <a:pt x="140" y="78"/>
                  </a:cubicBezTo>
                  <a:cubicBezTo>
                    <a:pt x="141" y="77"/>
                    <a:pt x="142" y="77"/>
                    <a:pt x="142" y="77"/>
                  </a:cubicBezTo>
                  <a:cubicBezTo>
                    <a:pt x="146" y="77"/>
                    <a:pt x="149" y="80"/>
                    <a:pt x="149" y="84"/>
                  </a:cubicBezTo>
                  <a:cubicBezTo>
                    <a:pt x="149" y="87"/>
                    <a:pt x="147" y="90"/>
                    <a:pt x="143" y="90"/>
                  </a:cubicBezTo>
                  <a:close/>
                  <a:moveTo>
                    <a:pt x="84" y="5"/>
                  </a:moveTo>
                  <a:cubicBezTo>
                    <a:pt x="99" y="5"/>
                    <a:pt x="112" y="18"/>
                    <a:pt x="112" y="33"/>
                  </a:cubicBezTo>
                  <a:cubicBezTo>
                    <a:pt x="112" y="37"/>
                    <a:pt x="111" y="40"/>
                    <a:pt x="110" y="43"/>
                  </a:cubicBezTo>
                  <a:cubicBezTo>
                    <a:pt x="110" y="44"/>
                    <a:pt x="110" y="44"/>
                    <a:pt x="110" y="44"/>
                  </a:cubicBezTo>
                  <a:cubicBezTo>
                    <a:pt x="108" y="47"/>
                    <a:pt x="106" y="50"/>
                    <a:pt x="104" y="53"/>
                  </a:cubicBezTo>
                  <a:cubicBezTo>
                    <a:pt x="104" y="52"/>
                    <a:pt x="103" y="52"/>
                    <a:pt x="103" y="52"/>
                  </a:cubicBezTo>
                  <a:cubicBezTo>
                    <a:pt x="102" y="52"/>
                    <a:pt x="101" y="52"/>
                    <a:pt x="101" y="51"/>
                  </a:cubicBezTo>
                  <a:cubicBezTo>
                    <a:pt x="100" y="51"/>
                    <a:pt x="99" y="51"/>
                    <a:pt x="99" y="51"/>
                  </a:cubicBezTo>
                  <a:cubicBezTo>
                    <a:pt x="98" y="50"/>
                    <a:pt x="97" y="50"/>
                    <a:pt x="96" y="50"/>
                  </a:cubicBezTo>
                  <a:cubicBezTo>
                    <a:pt x="95" y="50"/>
                    <a:pt x="94" y="49"/>
                    <a:pt x="92" y="49"/>
                  </a:cubicBezTo>
                  <a:cubicBezTo>
                    <a:pt x="91" y="49"/>
                    <a:pt x="91" y="49"/>
                    <a:pt x="90" y="49"/>
                  </a:cubicBezTo>
                  <a:cubicBezTo>
                    <a:pt x="89" y="49"/>
                    <a:pt x="88" y="49"/>
                    <a:pt x="88" y="49"/>
                  </a:cubicBezTo>
                  <a:cubicBezTo>
                    <a:pt x="87" y="49"/>
                    <a:pt x="86" y="49"/>
                    <a:pt x="86" y="49"/>
                  </a:cubicBezTo>
                  <a:cubicBezTo>
                    <a:pt x="85" y="49"/>
                    <a:pt x="84" y="49"/>
                    <a:pt x="83" y="49"/>
                  </a:cubicBezTo>
                  <a:cubicBezTo>
                    <a:pt x="82" y="49"/>
                    <a:pt x="82" y="49"/>
                    <a:pt x="81" y="49"/>
                  </a:cubicBezTo>
                  <a:cubicBezTo>
                    <a:pt x="80" y="49"/>
                    <a:pt x="80" y="49"/>
                    <a:pt x="79" y="49"/>
                  </a:cubicBezTo>
                  <a:cubicBezTo>
                    <a:pt x="78" y="50"/>
                    <a:pt x="77" y="50"/>
                    <a:pt x="76" y="50"/>
                  </a:cubicBezTo>
                  <a:cubicBezTo>
                    <a:pt x="75" y="50"/>
                    <a:pt x="75" y="50"/>
                    <a:pt x="74" y="50"/>
                  </a:cubicBezTo>
                  <a:cubicBezTo>
                    <a:pt x="73" y="51"/>
                    <a:pt x="72" y="51"/>
                    <a:pt x="70" y="52"/>
                  </a:cubicBezTo>
                  <a:cubicBezTo>
                    <a:pt x="70" y="52"/>
                    <a:pt x="69" y="52"/>
                    <a:pt x="69" y="52"/>
                  </a:cubicBezTo>
                  <a:cubicBezTo>
                    <a:pt x="68" y="53"/>
                    <a:pt x="67" y="53"/>
                    <a:pt x="66" y="54"/>
                  </a:cubicBezTo>
                  <a:cubicBezTo>
                    <a:pt x="66" y="54"/>
                    <a:pt x="65" y="54"/>
                    <a:pt x="65" y="54"/>
                  </a:cubicBezTo>
                  <a:cubicBezTo>
                    <a:pt x="64" y="54"/>
                    <a:pt x="64" y="53"/>
                    <a:pt x="63" y="52"/>
                  </a:cubicBezTo>
                  <a:cubicBezTo>
                    <a:pt x="63" y="52"/>
                    <a:pt x="63" y="52"/>
                    <a:pt x="62" y="51"/>
                  </a:cubicBezTo>
                  <a:cubicBezTo>
                    <a:pt x="62" y="51"/>
                    <a:pt x="61" y="50"/>
                    <a:pt x="61" y="49"/>
                  </a:cubicBezTo>
                  <a:cubicBezTo>
                    <a:pt x="60" y="49"/>
                    <a:pt x="60" y="49"/>
                    <a:pt x="60" y="49"/>
                  </a:cubicBezTo>
                  <a:cubicBezTo>
                    <a:pt x="59" y="47"/>
                    <a:pt x="58" y="44"/>
                    <a:pt x="57" y="42"/>
                  </a:cubicBezTo>
                  <a:cubicBezTo>
                    <a:pt x="57" y="41"/>
                    <a:pt x="57" y="41"/>
                    <a:pt x="57" y="41"/>
                  </a:cubicBezTo>
                  <a:cubicBezTo>
                    <a:pt x="56" y="39"/>
                    <a:pt x="56" y="36"/>
                    <a:pt x="56" y="33"/>
                  </a:cubicBezTo>
                  <a:cubicBezTo>
                    <a:pt x="56" y="18"/>
                    <a:pt x="68" y="5"/>
                    <a:pt x="84" y="5"/>
                  </a:cubicBezTo>
                  <a:close/>
                  <a:moveTo>
                    <a:pt x="48" y="155"/>
                  </a:moveTo>
                  <a:cubicBezTo>
                    <a:pt x="30" y="155"/>
                    <a:pt x="30" y="155"/>
                    <a:pt x="30" y="155"/>
                  </a:cubicBezTo>
                  <a:cubicBezTo>
                    <a:pt x="28" y="155"/>
                    <a:pt x="26" y="154"/>
                    <a:pt x="25" y="152"/>
                  </a:cubicBezTo>
                  <a:cubicBezTo>
                    <a:pt x="24" y="151"/>
                    <a:pt x="24" y="149"/>
                    <a:pt x="25" y="147"/>
                  </a:cubicBezTo>
                  <a:cubicBezTo>
                    <a:pt x="27" y="140"/>
                    <a:pt x="27" y="140"/>
                    <a:pt x="27" y="140"/>
                  </a:cubicBezTo>
                  <a:cubicBezTo>
                    <a:pt x="33" y="145"/>
                    <a:pt x="40" y="149"/>
                    <a:pt x="49" y="152"/>
                  </a:cubicBezTo>
                  <a:lnTo>
                    <a:pt x="48" y="155"/>
                  </a:lnTo>
                  <a:close/>
                  <a:moveTo>
                    <a:pt x="133" y="152"/>
                  </a:moveTo>
                  <a:cubicBezTo>
                    <a:pt x="132" y="154"/>
                    <a:pt x="130" y="155"/>
                    <a:pt x="128" y="155"/>
                  </a:cubicBezTo>
                  <a:cubicBezTo>
                    <a:pt x="112" y="155"/>
                    <a:pt x="112" y="155"/>
                    <a:pt x="112" y="155"/>
                  </a:cubicBezTo>
                  <a:cubicBezTo>
                    <a:pt x="111" y="155"/>
                    <a:pt x="110" y="154"/>
                    <a:pt x="110" y="153"/>
                  </a:cubicBezTo>
                  <a:cubicBezTo>
                    <a:pt x="110" y="153"/>
                    <a:pt x="110" y="153"/>
                    <a:pt x="110" y="153"/>
                  </a:cubicBezTo>
                  <a:cubicBezTo>
                    <a:pt x="118" y="150"/>
                    <a:pt x="126" y="146"/>
                    <a:pt x="131" y="140"/>
                  </a:cubicBezTo>
                  <a:cubicBezTo>
                    <a:pt x="134" y="146"/>
                    <a:pt x="134" y="146"/>
                    <a:pt x="134" y="146"/>
                  </a:cubicBezTo>
                  <a:cubicBezTo>
                    <a:pt x="134" y="148"/>
                    <a:pt x="134" y="150"/>
                    <a:pt x="133" y="152"/>
                  </a:cubicBezTo>
                  <a:close/>
                  <a:moveTo>
                    <a:pt x="128" y="135"/>
                  </a:moveTo>
                  <a:cubicBezTo>
                    <a:pt x="128" y="136"/>
                    <a:pt x="128" y="136"/>
                    <a:pt x="128" y="136"/>
                  </a:cubicBezTo>
                  <a:cubicBezTo>
                    <a:pt x="127" y="137"/>
                    <a:pt x="126" y="138"/>
                    <a:pt x="125" y="139"/>
                  </a:cubicBezTo>
                  <a:cubicBezTo>
                    <a:pt x="125" y="139"/>
                    <a:pt x="124" y="139"/>
                    <a:pt x="124" y="139"/>
                  </a:cubicBezTo>
                  <a:cubicBezTo>
                    <a:pt x="123" y="140"/>
                    <a:pt x="122" y="141"/>
                    <a:pt x="121" y="141"/>
                  </a:cubicBezTo>
                  <a:cubicBezTo>
                    <a:pt x="121" y="142"/>
                    <a:pt x="120" y="142"/>
                    <a:pt x="120" y="142"/>
                  </a:cubicBezTo>
                  <a:cubicBezTo>
                    <a:pt x="119" y="143"/>
                    <a:pt x="118" y="144"/>
                    <a:pt x="116" y="145"/>
                  </a:cubicBezTo>
                  <a:cubicBezTo>
                    <a:pt x="116" y="145"/>
                    <a:pt x="115" y="145"/>
                    <a:pt x="115" y="145"/>
                  </a:cubicBezTo>
                  <a:cubicBezTo>
                    <a:pt x="114" y="146"/>
                    <a:pt x="113" y="146"/>
                    <a:pt x="112" y="147"/>
                  </a:cubicBezTo>
                  <a:cubicBezTo>
                    <a:pt x="111" y="147"/>
                    <a:pt x="111" y="147"/>
                    <a:pt x="110" y="147"/>
                  </a:cubicBezTo>
                  <a:cubicBezTo>
                    <a:pt x="109" y="148"/>
                    <a:pt x="108" y="148"/>
                    <a:pt x="107" y="149"/>
                  </a:cubicBezTo>
                  <a:cubicBezTo>
                    <a:pt x="106" y="149"/>
                    <a:pt x="106" y="149"/>
                    <a:pt x="106" y="149"/>
                  </a:cubicBezTo>
                  <a:cubicBezTo>
                    <a:pt x="106" y="149"/>
                    <a:pt x="106" y="149"/>
                    <a:pt x="106" y="149"/>
                  </a:cubicBezTo>
                  <a:cubicBezTo>
                    <a:pt x="98" y="151"/>
                    <a:pt x="90" y="153"/>
                    <a:pt x="82" y="153"/>
                  </a:cubicBezTo>
                  <a:cubicBezTo>
                    <a:pt x="71" y="153"/>
                    <a:pt x="61" y="151"/>
                    <a:pt x="52" y="148"/>
                  </a:cubicBezTo>
                  <a:cubicBezTo>
                    <a:pt x="51" y="147"/>
                    <a:pt x="50" y="147"/>
                    <a:pt x="50" y="147"/>
                  </a:cubicBezTo>
                  <a:cubicBezTo>
                    <a:pt x="35" y="141"/>
                    <a:pt x="23" y="131"/>
                    <a:pt x="19" y="119"/>
                  </a:cubicBezTo>
                  <a:cubicBezTo>
                    <a:pt x="19" y="117"/>
                    <a:pt x="19" y="117"/>
                    <a:pt x="19" y="117"/>
                  </a:cubicBezTo>
                  <a:cubicBezTo>
                    <a:pt x="13" y="117"/>
                    <a:pt x="13" y="117"/>
                    <a:pt x="13" y="117"/>
                  </a:cubicBezTo>
                  <a:cubicBezTo>
                    <a:pt x="7" y="117"/>
                    <a:pt x="5" y="111"/>
                    <a:pt x="5" y="106"/>
                  </a:cubicBezTo>
                  <a:cubicBezTo>
                    <a:pt x="5" y="96"/>
                    <a:pt x="5" y="96"/>
                    <a:pt x="5" y="96"/>
                  </a:cubicBezTo>
                  <a:cubicBezTo>
                    <a:pt x="5" y="85"/>
                    <a:pt x="11" y="85"/>
                    <a:pt x="13" y="85"/>
                  </a:cubicBezTo>
                  <a:cubicBezTo>
                    <a:pt x="21" y="85"/>
                    <a:pt x="21" y="85"/>
                    <a:pt x="21" y="85"/>
                  </a:cubicBezTo>
                  <a:cubicBezTo>
                    <a:pt x="21" y="83"/>
                    <a:pt x="21" y="83"/>
                    <a:pt x="21" y="83"/>
                  </a:cubicBezTo>
                  <a:cubicBezTo>
                    <a:pt x="23" y="73"/>
                    <a:pt x="24" y="68"/>
                    <a:pt x="31" y="61"/>
                  </a:cubicBezTo>
                  <a:cubicBezTo>
                    <a:pt x="32" y="59"/>
                    <a:pt x="32" y="59"/>
                    <a:pt x="32" y="59"/>
                  </a:cubicBezTo>
                  <a:cubicBezTo>
                    <a:pt x="32" y="58"/>
                    <a:pt x="32" y="58"/>
                    <a:pt x="32" y="58"/>
                  </a:cubicBezTo>
                  <a:cubicBezTo>
                    <a:pt x="31" y="56"/>
                    <a:pt x="30" y="55"/>
                    <a:pt x="30" y="53"/>
                  </a:cubicBezTo>
                  <a:cubicBezTo>
                    <a:pt x="28" y="49"/>
                    <a:pt x="27" y="45"/>
                    <a:pt x="24" y="43"/>
                  </a:cubicBezTo>
                  <a:cubicBezTo>
                    <a:pt x="29" y="43"/>
                    <a:pt x="36" y="45"/>
                    <a:pt x="44" y="48"/>
                  </a:cubicBezTo>
                  <a:cubicBezTo>
                    <a:pt x="45" y="49"/>
                    <a:pt x="45" y="49"/>
                    <a:pt x="45" y="49"/>
                  </a:cubicBezTo>
                  <a:cubicBezTo>
                    <a:pt x="46" y="48"/>
                    <a:pt x="46" y="48"/>
                    <a:pt x="46" y="48"/>
                  </a:cubicBezTo>
                  <a:cubicBezTo>
                    <a:pt x="48" y="48"/>
                    <a:pt x="50" y="47"/>
                    <a:pt x="53" y="46"/>
                  </a:cubicBezTo>
                  <a:cubicBezTo>
                    <a:pt x="53" y="47"/>
                    <a:pt x="54" y="48"/>
                    <a:pt x="55" y="50"/>
                  </a:cubicBezTo>
                  <a:cubicBezTo>
                    <a:pt x="55" y="50"/>
                    <a:pt x="55" y="50"/>
                    <a:pt x="55" y="50"/>
                  </a:cubicBezTo>
                  <a:cubicBezTo>
                    <a:pt x="56" y="51"/>
                    <a:pt x="56" y="52"/>
                    <a:pt x="57" y="53"/>
                  </a:cubicBezTo>
                  <a:cubicBezTo>
                    <a:pt x="57" y="53"/>
                    <a:pt x="57" y="53"/>
                    <a:pt x="57" y="54"/>
                  </a:cubicBezTo>
                  <a:cubicBezTo>
                    <a:pt x="58" y="55"/>
                    <a:pt x="59" y="55"/>
                    <a:pt x="60" y="56"/>
                  </a:cubicBezTo>
                  <a:cubicBezTo>
                    <a:pt x="60" y="56"/>
                    <a:pt x="60" y="57"/>
                    <a:pt x="60" y="57"/>
                  </a:cubicBezTo>
                  <a:cubicBezTo>
                    <a:pt x="60" y="57"/>
                    <a:pt x="61" y="57"/>
                    <a:pt x="61" y="57"/>
                  </a:cubicBezTo>
                  <a:cubicBezTo>
                    <a:pt x="59" y="58"/>
                    <a:pt x="58" y="60"/>
                    <a:pt x="57" y="61"/>
                  </a:cubicBezTo>
                  <a:cubicBezTo>
                    <a:pt x="56" y="62"/>
                    <a:pt x="56" y="64"/>
                    <a:pt x="57" y="65"/>
                  </a:cubicBezTo>
                  <a:cubicBezTo>
                    <a:pt x="58" y="66"/>
                    <a:pt x="59" y="66"/>
                    <a:pt x="60" y="65"/>
                  </a:cubicBezTo>
                  <a:cubicBezTo>
                    <a:pt x="62" y="63"/>
                    <a:pt x="64" y="61"/>
                    <a:pt x="66" y="60"/>
                  </a:cubicBezTo>
                  <a:cubicBezTo>
                    <a:pt x="66" y="60"/>
                    <a:pt x="66" y="60"/>
                    <a:pt x="66" y="60"/>
                  </a:cubicBezTo>
                  <a:cubicBezTo>
                    <a:pt x="67" y="59"/>
                    <a:pt x="68" y="59"/>
                    <a:pt x="69" y="58"/>
                  </a:cubicBezTo>
                  <a:cubicBezTo>
                    <a:pt x="69" y="58"/>
                    <a:pt x="70" y="58"/>
                    <a:pt x="70" y="58"/>
                  </a:cubicBezTo>
                  <a:cubicBezTo>
                    <a:pt x="71" y="58"/>
                    <a:pt x="71" y="57"/>
                    <a:pt x="72" y="57"/>
                  </a:cubicBezTo>
                  <a:cubicBezTo>
                    <a:pt x="72" y="57"/>
                    <a:pt x="72" y="57"/>
                    <a:pt x="73" y="57"/>
                  </a:cubicBezTo>
                  <a:cubicBezTo>
                    <a:pt x="74" y="56"/>
                    <a:pt x="75" y="56"/>
                    <a:pt x="76" y="56"/>
                  </a:cubicBezTo>
                  <a:cubicBezTo>
                    <a:pt x="76" y="56"/>
                    <a:pt x="76" y="55"/>
                    <a:pt x="76" y="55"/>
                  </a:cubicBezTo>
                  <a:cubicBezTo>
                    <a:pt x="77" y="55"/>
                    <a:pt x="78" y="55"/>
                    <a:pt x="79" y="55"/>
                  </a:cubicBezTo>
                  <a:cubicBezTo>
                    <a:pt x="79" y="55"/>
                    <a:pt x="79" y="55"/>
                    <a:pt x="79" y="55"/>
                  </a:cubicBezTo>
                  <a:cubicBezTo>
                    <a:pt x="86" y="53"/>
                    <a:pt x="93" y="54"/>
                    <a:pt x="100" y="57"/>
                  </a:cubicBezTo>
                  <a:cubicBezTo>
                    <a:pt x="100" y="57"/>
                    <a:pt x="100" y="57"/>
                    <a:pt x="100" y="57"/>
                  </a:cubicBezTo>
                  <a:cubicBezTo>
                    <a:pt x="105" y="59"/>
                    <a:pt x="109" y="61"/>
                    <a:pt x="112" y="65"/>
                  </a:cubicBezTo>
                  <a:cubicBezTo>
                    <a:pt x="113" y="65"/>
                    <a:pt x="113" y="66"/>
                    <a:pt x="114" y="66"/>
                  </a:cubicBezTo>
                  <a:cubicBezTo>
                    <a:pt x="115" y="66"/>
                    <a:pt x="115" y="65"/>
                    <a:pt x="116" y="65"/>
                  </a:cubicBezTo>
                  <a:cubicBezTo>
                    <a:pt x="117" y="64"/>
                    <a:pt x="117" y="62"/>
                    <a:pt x="116" y="61"/>
                  </a:cubicBezTo>
                  <a:cubicBezTo>
                    <a:pt x="114" y="59"/>
                    <a:pt x="111" y="57"/>
                    <a:pt x="109" y="55"/>
                  </a:cubicBezTo>
                  <a:cubicBezTo>
                    <a:pt x="109" y="55"/>
                    <a:pt x="109" y="55"/>
                    <a:pt x="109" y="54"/>
                  </a:cubicBezTo>
                  <a:cubicBezTo>
                    <a:pt x="110" y="54"/>
                    <a:pt x="110" y="54"/>
                    <a:pt x="111" y="53"/>
                  </a:cubicBezTo>
                  <a:cubicBezTo>
                    <a:pt x="111" y="53"/>
                    <a:pt x="111" y="52"/>
                    <a:pt x="111" y="52"/>
                  </a:cubicBezTo>
                  <a:cubicBezTo>
                    <a:pt x="112" y="51"/>
                    <a:pt x="112" y="51"/>
                    <a:pt x="112" y="51"/>
                  </a:cubicBezTo>
                  <a:cubicBezTo>
                    <a:pt x="113" y="50"/>
                    <a:pt x="113" y="50"/>
                    <a:pt x="113" y="49"/>
                  </a:cubicBezTo>
                  <a:cubicBezTo>
                    <a:pt x="113" y="49"/>
                    <a:pt x="113" y="49"/>
                    <a:pt x="113" y="49"/>
                  </a:cubicBezTo>
                  <a:cubicBezTo>
                    <a:pt x="124" y="55"/>
                    <a:pt x="131" y="63"/>
                    <a:pt x="136" y="74"/>
                  </a:cubicBezTo>
                  <a:cubicBezTo>
                    <a:pt x="135" y="74"/>
                    <a:pt x="135" y="75"/>
                    <a:pt x="134" y="75"/>
                  </a:cubicBezTo>
                  <a:cubicBezTo>
                    <a:pt x="134" y="75"/>
                    <a:pt x="134" y="75"/>
                    <a:pt x="134" y="75"/>
                  </a:cubicBezTo>
                  <a:cubicBezTo>
                    <a:pt x="133" y="76"/>
                    <a:pt x="132" y="78"/>
                    <a:pt x="132" y="79"/>
                  </a:cubicBezTo>
                  <a:cubicBezTo>
                    <a:pt x="131" y="79"/>
                    <a:pt x="131" y="79"/>
                    <a:pt x="131" y="79"/>
                  </a:cubicBezTo>
                  <a:cubicBezTo>
                    <a:pt x="131" y="80"/>
                    <a:pt x="131" y="80"/>
                    <a:pt x="131" y="81"/>
                  </a:cubicBezTo>
                  <a:cubicBezTo>
                    <a:pt x="131" y="81"/>
                    <a:pt x="131" y="81"/>
                    <a:pt x="131" y="82"/>
                  </a:cubicBezTo>
                  <a:cubicBezTo>
                    <a:pt x="131" y="82"/>
                    <a:pt x="130" y="83"/>
                    <a:pt x="130" y="84"/>
                  </a:cubicBezTo>
                  <a:cubicBezTo>
                    <a:pt x="130" y="85"/>
                    <a:pt x="131" y="85"/>
                    <a:pt x="131" y="86"/>
                  </a:cubicBezTo>
                  <a:cubicBezTo>
                    <a:pt x="131" y="86"/>
                    <a:pt x="131" y="87"/>
                    <a:pt x="131" y="87"/>
                  </a:cubicBezTo>
                  <a:cubicBezTo>
                    <a:pt x="131" y="87"/>
                    <a:pt x="131" y="88"/>
                    <a:pt x="131" y="88"/>
                  </a:cubicBezTo>
                  <a:cubicBezTo>
                    <a:pt x="131" y="89"/>
                    <a:pt x="132" y="89"/>
                    <a:pt x="132" y="89"/>
                  </a:cubicBezTo>
                  <a:cubicBezTo>
                    <a:pt x="132" y="89"/>
                    <a:pt x="132" y="90"/>
                    <a:pt x="132" y="90"/>
                  </a:cubicBezTo>
                  <a:cubicBezTo>
                    <a:pt x="133" y="90"/>
                    <a:pt x="133" y="91"/>
                    <a:pt x="133" y="91"/>
                  </a:cubicBezTo>
                  <a:cubicBezTo>
                    <a:pt x="133" y="91"/>
                    <a:pt x="133" y="92"/>
                    <a:pt x="134" y="92"/>
                  </a:cubicBezTo>
                  <a:cubicBezTo>
                    <a:pt x="134" y="92"/>
                    <a:pt x="134" y="92"/>
                    <a:pt x="134" y="93"/>
                  </a:cubicBezTo>
                  <a:cubicBezTo>
                    <a:pt x="135" y="93"/>
                    <a:pt x="135" y="93"/>
                    <a:pt x="135" y="93"/>
                  </a:cubicBezTo>
                  <a:cubicBezTo>
                    <a:pt x="136" y="94"/>
                    <a:pt x="136" y="94"/>
                    <a:pt x="136" y="94"/>
                  </a:cubicBezTo>
                  <a:cubicBezTo>
                    <a:pt x="137" y="94"/>
                    <a:pt x="137" y="94"/>
                    <a:pt x="137" y="95"/>
                  </a:cubicBezTo>
                  <a:cubicBezTo>
                    <a:pt x="138" y="95"/>
                    <a:pt x="138" y="95"/>
                    <a:pt x="138" y="95"/>
                  </a:cubicBezTo>
                  <a:cubicBezTo>
                    <a:pt x="139" y="95"/>
                    <a:pt x="139" y="95"/>
                    <a:pt x="139" y="95"/>
                  </a:cubicBezTo>
                  <a:cubicBezTo>
                    <a:pt x="140" y="95"/>
                    <a:pt x="140" y="95"/>
                    <a:pt x="140" y="96"/>
                  </a:cubicBezTo>
                  <a:cubicBezTo>
                    <a:pt x="141" y="96"/>
                    <a:pt x="141" y="96"/>
                    <a:pt x="141" y="96"/>
                  </a:cubicBezTo>
                  <a:cubicBezTo>
                    <a:pt x="141" y="98"/>
                    <a:pt x="141" y="101"/>
                    <a:pt x="141" y="104"/>
                  </a:cubicBezTo>
                  <a:cubicBezTo>
                    <a:pt x="141" y="116"/>
                    <a:pt x="136" y="127"/>
                    <a:pt x="128" y="135"/>
                  </a:cubicBezTo>
                  <a:close/>
                  <a:moveTo>
                    <a:pt x="146" y="98"/>
                  </a:moveTo>
                  <a:cubicBezTo>
                    <a:pt x="146" y="97"/>
                    <a:pt x="146" y="96"/>
                    <a:pt x="146" y="95"/>
                  </a:cubicBezTo>
                  <a:cubicBezTo>
                    <a:pt x="150" y="94"/>
                    <a:pt x="154" y="90"/>
                    <a:pt x="154" y="86"/>
                  </a:cubicBezTo>
                  <a:cubicBezTo>
                    <a:pt x="154" y="86"/>
                    <a:pt x="154" y="87"/>
                    <a:pt x="154" y="88"/>
                  </a:cubicBezTo>
                  <a:cubicBezTo>
                    <a:pt x="154" y="93"/>
                    <a:pt x="151" y="97"/>
                    <a:pt x="146" y="98"/>
                  </a:cubicBezTo>
                  <a:close/>
                  <a:moveTo>
                    <a:pt x="70" y="50"/>
                  </a:moveTo>
                  <a:cubicBezTo>
                    <a:pt x="71" y="50"/>
                    <a:pt x="71" y="50"/>
                    <a:pt x="72" y="50"/>
                  </a:cubicBezTo>
                  <a:cubicBezTo>
                    <a:pt x="73" y="50"/>
                    <a:pt x="73" y="50"/>
                    <a:pt x="74" y="49"/>
                  </a:cubicBezTo>
                  <a:cubicBezTo>
                    <a:pt x="75" y="48"/>
                    <a:pt x="75" y="47"/>
                    <a:pt x="73" y="46"/>
                  </a:cubicBezTo>
                  <a:cubicBezTo>
                    <a:pt x="69" y="42"/>
                    <a:pt x="67" y="37"/>
                    <a:pt x="67" y="32"/>
                  </a:cubicBezTo>
                  <a:cubicBezTo>
                    <a:pt x="67" y="23"/>
                    <a:pt x="74" y="15"/>
                    <a:pt x="84" y="15"/>
                  </a:cubicBezTo>
                  <a:cubicBezTo>
                    <a:pt x="93" y="15"/>
                    <a:pt x="101" y="23"/>
                    <a:pt x="101" y="32"/>
                  </a:cubicBezTo>
                  <a:cubicBezTo>
                    <a:pt x="101" y="37"/>
                    <a:pt x="99" y="41"/>
                    <a:pt x="95" y="45"/>
                  </a:cubicBezTo>
                  <a:cubicBezTo>
                    <a:pt x="94" y="46"/>
                    <a:pt x="94" y="47"/>
                    <a:pt x="95" y="48"/>
                  </a:cubicBezTo>
                  <a:cubicBezTo>
                    <a:pt x="96" y="50"/>
                    <a:pt x="98" y="50"/>
                    <a:pt x="99" y="49"/>
                  </a:cubicBezTo>
                  <a:cubicBezTo>
                    <a:pt x="104" y="44"/>
                    <a:pt x="106" y="38"/>
                    <a:pt x="106" y="32"/>
                  </a:cubicBezTo>
                  <a:cubicBezTo>
                    <a:pt x="106" y="20"/>
                    <a:pt x="96" y="10"/>
                    <a:pt x="84" y="10"/>
                  </a:cubicBezTo>
                  <a:cubicBezTo>
                    <a:pt x="71" y="10"/>
                    <a:pt x="61" y="20"/>
                    <a:pt x="61" y="32"/>
                  </a:cubicBezTo>
                  <a:cubicBezTo>
                    <a:pt x="61" y="39"/>
                    <a:pt x="65" y="46"/>
                    <a:pt x="70" y="50"/>
                  </a:cubicBezTo>
                  <a:close/>
                  <a:moveTo>
                    <a:pt x="85" y="141"/>
                  </a:moveTo>
                  <a:cubicBezTo>
                    <a:pt x="73" y="142"/>
                    <a:pt x="63" y="141"/>
                    <a:pt x="52" y="136"/>
                  </a:cubicBezTo>
                  <a:cubicBezTo>
                    <a:pt x="51" y="136"/>
                    <a:pt x="49" y="136"/>
                    <a:pt x="49" y="138"/>
                  </a:cubicBezTo>
                  <a:cubicBezTo>
                    <a:pt x="48" y="139"/>
                    <a:pt x="49" y="140"/>
                    <a:pt x="50" y="141"/>
                  </a:cubicBezTo>
                  <a:cubicBezTo>
                    <a:pt x="59" y="145"/>
                    <a:pt x="68" y="147"/>
                    <a:pt x="78" y="147"/>
                  </a:cubicBezTo>
                  <a:cubicBezTo>
                    <a:pt x="81" y="147"/>
                    <a:pt x="83" y="147"/>
                    <a:pt x="85" y="147"/>
                  </a:cubicBezTo>
                  <a:cubicBezTo>
                    <a:pt x="87" y="147"/>
                    <a:pt x="88" y="145"/>
                    <a:pt x="88" y="144"/>
                  </a:cubicBezTo>
                  <a:cubicBezTo>
                    <a:pt x="88" y="142"/>
                    <a:pt x="86" y="141"/>
                    <a:pt x="85" y="141"/>
                  </a:cubicBezTo>
                  <a:close/>
                </a:path>
              </a:pathLst>
            </a:custGeom>
            <a:solidFill>
              <a:srgbClr val="FFFFFF"/>
            </a:solidFill>
            <a:ln>
              <a:noFill/>
            </a:ln>
          </p:spPr>
          <p:txBody>
            <a:bodyPr vert="horz" wrap="square" lIns="91440" tIns="45720" rIns="91440" bIns="45720" numCol="1" anchor="t" anchorCtr="0" compatLnSpc="1"/>
            <a:p>
              <a:pPr defTabSz="914400"/>
              <a:endParaRPr lang="en-US">
                <a:solidFill>
                  <a:srgbClr val="FEFFFE"/>
                </a:solidFill>
                <a:latin typeface="inpin heiti"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750" fill="hold"/>
                                        <p:tgtEl>
                                          <p:spTgt spid="3"/>
                                        </p:tgtEl>
                                        <p:attrNameLst>
                                          <p:attrName>ppt_w</p:attrName>
                                        </p:attrNameLst>
                                      </p:cBhvr>
                                      <p:tavLst>
                                        <p:tav tm="0">
                                          <p:val>
                                            <p:strVal val="#ppt_w*0.70"/>
                                          </p:val>
                                        </p:tav>
                                        <p:tav tm="100000">
                                          <p:val>
                                            <p:strVal val="#ppt_w"/>
                                          </p:val>
                                        </p:tav>
                                      </p:tavLst>
                                    </p:anim>
                                    <p:anim calcmode="lin" valueType="num">
                                      <p:cBhvr>
                                        <p:cTn id="8" dur="750" fill="hold"/>
                                        <p:tgtEl>
                                          <p:spTgt spid="3"/>
                                        </p:tgtEl>
                                        <p:attrNameLst>
                                          <p:attrName>ppt_h</p:attrName>
                                        </p:attrNameLst>
                                      </p:cBhvr>
                                      <p:tavLst>
                                        <p:tav tm="0">
                                          <p:val>
                                            <p:strVal val="#ppt_h"/>
                                          </p:val>
                                        </p:tav>
                                        <p:tav tm="100000">
                                          <p:val>
                                            <p:strVal val="#ppt_h"/>
                                          </p:val>
                                        </p:tav>
                                      </p:tavLst>
                                    </p:anim>
                                    <p:animEffect transition="in" filter="fade">
                                      <p:cBhvr>
                                        <p:cTn id="9" dur="750"/>
                                        <p:tgtEl>
                                          <p:spTgt spid="3"/>
                                        </p:tgtEl>
                                      </p:cBhvr>
                                    </p:animEffect>
                                  </p:childTnLst>
                                </p:cTn>
                              </p:par>
                              <p:par>
                                <p:cTn id="10" presetID="23" presetClass="entr" presetSubtype="272"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000" fill="hold"/>
                                        <p:tgtEl>
                                          <p:spTgt spid="5"/>
                                        </p:tgtEl>
                                        <p:attrNameLst>
                                          <p:attrName>ppt_w</p:attrName>
                                        </p:attrNameLst>
                                      </p:cBhvr>
                                      <p:tavLst>
                                        <p:tav tm="0">
                                          <p:val>
                                            <p:strVal val="2/3*#ppt_w"/>
                                          </p:val>
                                        </p:tav>
                                        <p:tav tm="100000">
                                          <p:val>
                                            <p:strVal val="#ppt_w"/>
                                          </p:val>
                                        </p:tav>
                                      </p:tavLst>
                                    </p:anim>
                                    <p:anim calcmode="lin" valueType="num">
                                      <p:cBhvr>
                                        <p:cTn id="13" dur="1000" fill="hold"/>
                                        <p:tgtEl>
                                          <p:spTgt spid="5"/>
                                        </p:tgtEl>
                                        <p:attrNameLst>
                                          <p:attrName>ppt_h</p:attrName>
                                        </p:attrNameLst>
                                      </p:cBhvr>
                                      <p:tavLst>
                                        <p:tav tm="0">
                                          <p:val>
                                            <p:strVal val="2/3*#ppt_h"/>
                                          </p:val>
                                        </p:tav>
                                        <p:tav tm="100000">
                                          <p:val>
                                            <p:strVal val="#ppt_h"/>
                                          </p:val>
                                        </p:tav>
                                      </p:tavLst>
                                    </p:anim>
                                  </p:childTnLst>
                                </p:cTn>
                              </p:par>
                              <p:par>
                                <p:cTn id="14" presetID="6" presetClass="entr" presetSubtype="3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circle(out)">
                                      <p:cBhvr>
                                        <p:cTn id="16" dur="2000"/>
                                        <p:tgtEl>
                                          <p:spTgt spid="7"/>
                                        </p:tgtEl>
                                      </p:cBhvr>
                                    </p:animEffect>
                                  </p:childTnLst>
                                </p:cTn>
                              </p:par>
                            </p:childTnLst>
                          </p:cTn>
                        </p:par>
                        <p:par>
                          <p:cTn id="17" fill="hold">
                            <p:stCondLst>
                              <p:cond delay="1000"/>
                            </p:stCondLst>
                            <p:childTnLst>
                              <p:par>
                                <p:cTn id="18" presetID="49" presetClass="entr" presetSubtype="0" decel="100000"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1000" fill="hold"/>
                                        <p:tgtEl>
                                          <p:spTgt spid="9"/>
                                        </p:tgtEl>
                                        <p:attrNameLst>
                                          <p:attrName>ppt_w</p:attrName>
                                        </p:attrNameLst>
                                      </p:cBhvr>
                                      <p:tavLst>
                                        <p:tav tm="0">
                                          <p:val>
                                            <p:fltVal val="0"/>
                                          </p:val>
                                        </p:tav>
                                        <p:tav tm="100000">
                                          <p:val>
                                            <p:strVal val="#ppt_w"/>
                                          </p:val>
                                        </p:tav>
                                      </p:tavLst>
                                    </p:anim>
                                    <p:anim calcmode="lin" valueType="num">
                                      <p:cBhvr>
                                        <p:cTn id="21" dur="1000" fill="hold"/>
                                        <p:tgtEl>
                                          <p:spTgt spid="9"/>
                                        </p:tgtEl>
                                        <p:attrNameLst>
                                          <p:attrName>ppt_h</p:attrName>
                                        </p:attrNameLst>
                                      </p:cBhvr>
                                      <p:tavLst>
                                        <p:tav tm="0">
                                          <p:val>
                                            <p:fltVal val="0"/>
                                          </p:val>
                                        </p:tav>
                                        <p:tav tm="100000">
                                          <p:val>
                                            <p:strVal val="#ppt_h"/>
                                          </p:val>
                                        </p:tav>
                                      </p:tavLst>
                                    </p:anim>
                                    <p:anim calcmode="lin" valueType="num">
                                      <p:cBhvr>
                                        <p:cTn id="22" dur="1000" fill="hold"/>
                                        <p:tgtEl>
                                          <p:spTgt spid="9"/>
                                        </p:tgtEl>
                                        <p:attrNameLst>
                                          <p:attrName>style.rotation</p:attrName>
                                        </p:attrNameLst>
                                      </p:cBhvr>
                                      <p:tavLst>
                                        <p:tav tm="0">
                                          <p:val>
                                            <p:fltVal val="360"/>
                                          </p:val>
                                        </p:tav>
                                        <p:tav tm="100000">
                                          <p:val>
                                            <p:fltVal val="0"/>
                                          </p:val>
                                        </p:tav>
                                      </p:tavLst>
                                    </p:anim>
                                    <p:animEffect transition="in" filter="fade">
                                      <p:cBhvr>
                                        <p:cTn id="2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sp>
        <p:nvSpPr>
          <p:cNvPr id="3" name="矩形 2"/>
          <p:cNvSpPr/>
          <p:nvPr/>
        </p:nvSpPr>
        <p:spPr>
          <a:xfrm>
            <a:off x="692150" y="2044065"/>
            <a:ext cx="10807700" cy="4025900"/>
          </a:xfrm>
          <a:prstGeom prst="rect">
            <a:avLst/>
          </a:prstGeom>
          <a:solidFill>
            <a:srgbClr val="2E4F53">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5" name="文本框 4"/>
          <p:cNvSpPr txBox="1"/>
          <p:nvPr/>
        </p:nvSpPr>
        <p:spPr>
          <a:xfrm>
            <a:off x="1027430" y="2129790"/>
            <a:ext cx="5788025" cy="2657475"/>
          </a:xfrm>
          <a:prstGeom prst="rect">
            <a:avLst/>
          </a:prstGeom>
          <a:noFill/>
        </p:spPr>
        <p:txBody>
          <a:bodyPr wrap="square" rtlCol="0">
            <a:noAutofit/>
          </a:bodyPr>
          <a:lstStyle/>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2024年12月</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元宇宙发展4.0版本落地，扩展产业，全面打造元宇宙技术应用与人们生活接轨。</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2025年10月</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FCD让更多企业和个人进入元宇宙人工智能世界，拥有和利用虚拟建设空间实现价值。</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just">
              <a:lnSpc>
                <a:spcPct val="250000"/>
              </a:lnSpc>
            </a:pPr>
            <a:r>
              <a:rPr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2026年</a:t>
            </a:r>
            <a:r>
              <a:rPr lang="zh-CN" sz="14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FCD~fortune 市场不断推进数据流量增大、技术升级更新打造出交易平台，把传统和元宇宙NFT数字金融等归纳一起引进</a:t>
            </a:r>
            <a:r>
              <a:rPr lang="zh-CN"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再</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去中心化交易平台统一管理</a:t>
            </a:r>
            <a:r>
              <a:rPr lang="zh-CN"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更放心更方便更安全。</a:t>
            </a:r>
            <a:endParaRPr sz="14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7" name="图片 6"/>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418289" y="2688614"/>
            <a:ext cx="2823972" cy="3067458"/>
          </a:xfrm>
          <a:prstGeom prst="rect">
            <a:avLst/>
          </a:prstGeom>
        </p:spPr>
      </p:pic>
      <p:grpSp>
        <p:nvGrpSpPr>
          <p:cNvPr id="9" name="组合 8"/>
          <p:cNvGrpSpPr/>
          <p:nvPr/>
        </p:nvGrpSpPr>
        <p:grpSpPr>
          <a:xfrm>
            <a:off x="5637083" y="386268"/>
            <a:ext cx="1177561" cy="1177561"/>
            <a:chOff x="1313368" y="4475668"/>
            <a:chExt cx="1177561" cy="1177561"/>
          </a:xfrm>
        </p:grpSpPr>
        <p:sp>
          <p:nvSpPr>
            <p:cNvPr id="10" name="AutoShape 2"/>
            <p:cNvSpPr/>
            <p:nvPr>
              <p:custDataLst>
                <p:tags r:id="rId3"/>
              </p:custDataLst>
            </p:nvPr>
          </p:nvSpPr>
          <p:spPr bwMode="auto">
            <a:xfrm>
              <a:off x="1313368" y="4475668"/>
              <a:ext cx="1177561" cy="1177561"/>
            </a:xfrm>
            <a:prstGeom prst="ellipse">
              <a:avLst/>
            </a:prstGeom>
            <a:gradFill>
              <a:gsLst>
                <a:gs pos="0">
                  <a:srgbClr val="2D9CAF"/>
                </a:gs>
                <a:gs pos="99000">
                  <a:srgbClr val="2574FB"/>
                </a:gs>
              </a:gsLst>
              <a:lin ang="5400000" scaled="1"/>
            </a:gradFill>
            <a:ln>
              <a:noFill/>
            </a:ln>
          </p:spPr>
          <p:txBody>
            <a:bodyPr lIns="0" tIns="0" rIns="0" bIns="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en-US" sz="1600" u="none" strike="noStrike" kern="0" cap="none" spc="0" normalizeH="0" baseline="0" noProof="0" dirty="0">
                <a:ln>
                  <a:noFill/>
                </a:ln>
                <a:solidFill>
                  <a:srgbClr val="FFFFFF"/>
                </a:solidFill>
                <a:effectLst/>
                <a:uLnTx/>
                <a:uFillTx/>
                <a:latin typeface="inpin heiti" charset="-122"/>
                <a:ea typeface="inpin heiti" charset="-122"/>
                <a:cs typeface="inpin heiti" charset="-122"/>
              </a:endParaRPr>
            </a:p>
          </p:txBody>
        </p:sp>
        <p:sp>
          <p:nvSpPr>
            <p:cNvPr id="11" name="Freeform 1098"/>
            <p:cNvSpPr>
              <a:spLocks noEditPoints="1"/>
            </p:cNvSpPr>
            <p:nvPr>
              <p:custDataLst>
                <p:tags r:id="rId4"/>
              </p:custDataLst>
            </p:nvPr>
          </p:nvSpPr>
          <p:spPr bwMode="auto">
            <a:xfrm>
              <a:off x="1617189" y="4696736"/>
              <a:ext cx="602457" cy="607695"/>
            </a:xfrm>
            <a:custGeom>
              <a:avLst/>
              <a:gdLst>
                <a:gd name="T0" fmla="*/ 48 w 160"/>
                <a:gd name="T1" fmla="*/ 78 h 160"/>
                <a:gd name="T2" fmla="*/ 38 w 160"/>
                <a:gd name="T3" fmla="*/ 74 h 160"/>
                <a:gd name="T4" fmla="*/ 156 w 160"/>
                <a:gd name="T5" fmla="*/ 77 h 160"/>
                <a:gd name="T6" fmla="*/ 150 w 160"/>
                <a:gd name="T7" fmla="*/ 73 h 160"/>
                <a:gd name="T8" fmla="*/ 141 w 160"/>
                <a:gd name="T9" fmla="*/ 72 h 160"/>
                <a:gd name="T10" fmla="*/ 50 w 160"/>
                <a:gd name="T11" fmla="*/ 33 h 160"/>
                <a:gd name="T12" fmla="*/ 16 w 160"/>
                <a:gd name="T13" fmla="*/ 40 h 160"/>
                <a:gd name="T14" fmla="*/ 16 w 160"/>
                <a:gd name="T15" fmla="*/ 80 h 160"/>
                <a:gd name="T16" fmla="*/ 13 w 160"/>
                <a:gd name="T17" fmla="*/ 122 h 160"/>
                <a:gd name="T18" fmla="*/ 21 w 160"/>
                <a:gd name="T19" fmla="*/ 155 h 160"/>
                <a:gd name="T20" fmla="*/ 54 w 160"/>
                <a:gd name="T21" fmla="*/ 154 h 160"/>
                <a:gd name="T22" fmla="*/ 112 w 160"/>
                <a:gd name="T23" fmla="*/ 160 h 160"/>
                <a:gd name="T24" fmla="*/ 135 w 160"/>
                <a:gd name="T25" fmla="*/ 136 h 160"/>
                <a:gd name="T26" fmla="*/ 143 w 160"/>
                <a:gd name="T27" fmla="*/ 90 h 160"/>
                <a:gd name="T28" fmla="*/ 136 w 160"/>
                <a:gd name="T29" fmla="*/ 83 h 160"/>
                <a:gd name="T30" fmla="*/ 138 w 160"/>
                <a:gd name="T31" fmla="*/ 79 h 160"/>
                <a:gd name="T32" fmla="*/ 139 w 160"/>
                <a:gd name="T33" fmla="*/ 78 h 160"/>
                <a:gd name="T34" fmla="*/ 149 w 160"/>
                <a:gd name="T35" fmla="*/ 84 h 160"/>
                <a:gd name="T36" fmla="*/ 110 w 160"/>
                <a:gd name="T37" fmla="*/ 43 h 160"/>
                <a:gd name="T38" fmla="*/ 101 w 160"/>
                <a:gd name="T39" fmla="*/ 51 h 160"/>
                <a:gd name="T40" fmla="*/ 90 w 160"/>
                <a:gd name="T41" fmla="*/ 49 h 160"/>
                <a:gd name="T42" fmla="*/ 81 w 160"/>
                <a:gd name="T43" fmla="*/ 49 h 160"/>
                <a:gd name="T44" fmla="*/ 70 w 160"/>
                <a:gd name="T45" fmla="*/ 52 h 160"/>
                <a:gd name="T46" fmla="*/ 63 w 160"/>
                <a:gd name="T47" fmla="*/ 52 h 160"/>
                <a:gd name="T48" fmla="*/ 57 w 160"/>
                <a:gd name="T49" fmla="*/ 42 h 160"/>
                <a:gd name="T50" fmla="*/ 48 w 160"/>
                <a:gd name="T51" fmla="*/ 155 h 160"/>
                <a:gd name="T52" fmla="*/ 27 w 160"/>
                <a:gd name="T53" fmla="*/ 140 h 160"/>
                <a:gd name="T54" fmla="*/ 128 w 160"/>
                <a:gd name="T55" fmla="*/ 155 h 160"/>
                <a:gd name="T56" fmla="*/ 131 w 160"/>
                <a:gd name="T57" fmla="*/ 140 h 160"/>
                <a:gd name="T58" fmla="*/ 128 w 160"/>
                <a:gd name="T59" fmla="*/ 136 h 160"/>
                <a:gd name="T60" fmla="*/ 120 w 160"/>
                <a:gd name="T61" fmla="*/ 142 h 160"/>
                <a:gd name="T62" fmla="*/ 110 w 160"/>
                <a:gd name="T63" fmla="*/ 147 h 160"/>
                <a:gd name="T64" fmla="*/ 82 w 160"/>
                <a:gd name="T65" fmla="*/ 153 h 160"/>
                <a:gd name="T66" fmla="*/ 19 w 160"/>
                <a:gd name="T67" fmla="*/ 117 h 160"/>
                <a:gd name="T68" fmla="*/ 13 w 160"/>
                <a:gd name="T69" fmla="*/ 85 h 160"/>
                <a:gd name="T70" fmla="*/ 32 w 160"/>
                <a:gd name="T71" fmla="*/ 59 h 160"/>
                <a:gd name="T72" fmla="*/ 44 w 160"/>
                <a:gd name="T73" fmla="*/ 48 h 160"/>
                <a:gd name="T74" fmla="*/ 55 w 160"/>
                <a:gd name="T75" fmla="*/ 50 h 160"/>
                <a:gd name="T76" fmla="*/ 60 w 160"/>
                <a:gd name="T77" fmla="*/ 56 h 160"/>
                <a:gd name="T78" fmla="*/ 57 w 160"/>
                <a:gd name="T79" fmla="*/ 65 h 160"/>
                <a:gd name="T80" fmla="*/ 69 w 160"/>
                <a:gd name="T81" fmla="*/ 58 h 160"/>
                <a:gd name="T82" fmla="*/ 76 w 160"/>
                <a:gd name="T83" fmla="*/ 56 h 160"/>
                <a:gd name="T84" fmla="*/ 100 w 160"/>
                <a:gd name="T85" fmla="*/ 57 h 160"/>
                <a:gd name="T86" fmla="*/ 116 w 160"/>
                <a:gd name="T87" fmla="*/ 65 h 160"/>
                <a:gd name="T88" fmla="*/ 111 w 160"/>
                <a:gd name="T89" fmla="*/ 53 h 160"/>
                <a:gd name="T90" fmla="*/ 113 w 160"/>
                <a:gd name="T91" fmla="*/ 49 h 160"/>
                <a:gd name="T92" fmla="*/ 132 w 160"/>
                <a:gd name="T93" fmla="*/ 79 h 160"/>
                <a:gd name="T94" fmla="*/ 130 w 160"/>
                <a:gd name="T95" fmla="*/ 84 h 160"/>
                <a:gd name="T96" fmla="*/ 132 w 160"/>
                <a:gd name="T97" fmla="*/ 89 h 160"/>
                <a:gd name="T98" fmla="*/ 134 w 160"/>
                <a:gd name="T99" fmla="*/ 93 h 160"/>
                <a:gd name="T100" fmla="*/ 138 w 160"/>
                <a:gd name="T101" fmla="*/ 95 h 160"/>
                <a:gd name="T102" fmla="*/ 141 w 160"/>
                <a:gd name="T103" fmla="*/ 104 h 160"/>
                <a:gd name="T104" fmla="*/ 154 w 160"/>
                <a:gd name="T105" fmla="*/ 86 h 160"/>
                <a:gd name="T106" fmla="*/ 72 w 160"/>
                <a:gd name="T107" fmla="*/ 50 h 160"/>
                <a:gd name="T108" fmla="*/ 84 w 160"/>
                <a:gd name="T109" fmla="*/ 15 h 160"/>
                <a:gd name="T110" fmla="*/ 99 w 160"/>
                <a:gd name="T111" fmla="*/ 49 h 160"/>
                <a:gd name="T112" fmla="*/ 70 w 160"/>
                <a:gd name="T113" fmla="*/ 50 h 160"/>
                <a:gd name="T114" fmla="*/ 50 w 160"/>
                <a:gd name="T115" fmla="*/ 141 h 160"/>
                <a:gd name="T116" fmla="*/ 85 w 160"/>
                <a:gd name="T117" fmla="*/ 14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0" h="160">
                  <a:moveTo>
                    <a:pt x="38" y="69"/>
                  </a:moveTo>
                  <a:cubicBezTo>
                    <a:pt x="33" y="69"/>
                    <a:pt x="29" y="73"/>
                    <a:pt x="29" y="78"/>
                  </a:cubicBezTo>
                  <a:cubicBezTo>
                    <a:pt x="29" y="84"/>
                    <a:pt x="33" y="88"/>
                    <a:pt x="38" y="88"/>
                  </a:cubicBezTo>
                  <a:cubicBezTo>
                    <a:pt x="44" y="88"/>
                    <a:pt x="48" y="84"/>
                    <a:pt x="48" y="78"/>
                  </a:cubicBezTo>
                  <a:cubicBezTo>
                    <a:pt x="48" y="73"/>
                    <a:pt x="44" y="69"/>
                    <a:pt x="38" y="69"/>
                  </a:cubicBezTo>
                  <a:close/>
                  <a:moveTo>
                    <a:pt x="38" y="82"/>
                  </a:moveTo>
                  <a:cubicBezTo>
                    <a:pt x="36" y="82"/>
                    <a:pt x="34" y="81"/>
                    <a:pt x="34" y="78"/>
                  </a:cubicBezTo>
                  <a:cubicBezTo>
                    <a:pt x="34" y="76"/>
                    <a:pt x="36" y="74"/>
                    <a:pt x="38" y="74"/>
                  </a:cubicBezTo>
                  <a:cubicBezTo>
                    <a:pt x="41" y="74"/>
                    <a:pt x="42" y="76"/>
                    <a:pt x="42" y="78"/>
                  </a:cubicBezTo>
                  <a:cubicBezTo>
                    <a:pt x="42" y="81"/>
                    <a:pt x="41" y="82"/>
                    <a:pt x="38" y="82"/>
                  </a:cubicBezTo>
                  <a:close/>
                  <a:moveTo>
                    <a:pt x="160" y="88"/>
                  </a:moveTo>
                  <a:cubicBezTo>
                    <a:pt x="160" y="84"/>
                    <a:pt x="158" y="80"/>
                    <a:pt x="156" y="77"/>
                  </a:cubicBezTo>
                  <a:cubicBezTo>
                    <a:pt x="156" y="74"/>
                    <a:pt x="155" y="71"/>
                    <a:pt x="154" y="68"/>
                  </a:cubicBezTo>
                  <a:cubicBezTo>
                    <a:pt x="154" y="67"/>
                    <a:pt x="152" y="66"/>
                    <a:pt x="151" y="67"/>
                  </a:cubicBezTo>
                  <a:cubicBezTo>
                    <a:pt x="149" y="67"/>
                    <a:pt x="149" y="69"/>
                    <a:pt x="149" y="70"/>
                  </a:cubicBezTo>
                  <a:cubicBezTo>
                    <a:pt x="150" y="71"/>
                    <a:pt x="150" y="72"/>
                    <a:pt x="150" y="73"/>
                  </a:cubicBezTo>
                  <a:cubicBezTo>
                    <a:pt x="148" y="72"/>
                    <a:pt x="146" y="72"/>
                    <a:pt x="144" y="72"/>
                  </a:cubicBezTo>
                  <a:cubicBezTo>
                    <a:pt x="144" y="72"/>
                    <a:pt x="144" y="72"/>
                    <a:pt x="143" y="72"/>
                  </a:cubicBezTo>
                  <a:cubicBezTo>
                    <a:pt x="143" y="72"/>
                    <a:pt x="143" y="72"/>
                    <a:pt x="142" y="72"/>
                  </a:cubicBezTo>
                  <a:cubicBezTo>
                    <a:pt x="142" y="72"/>
                    <a:pt x="141" y="72"/>
                    <a:pt x="141" y="72"/>
                  </a:cubicBezTo>
                  <a:cubicBezTo>
                    <a:pt x="136" y="60"/>
                    <a:pt x="127" y="50"/>
                    <a:pt x="115" y="44"/>
                  </a:cubicBezTo>
                  <a:cubicBezTo>
                    <a:pt x="117" y="40"/>
                    <a:pt x="117" y="37"/>
                    <a:pt x="117" y="33"/>
                  </a:cubicBezTo>
                  <a:cubicBezTo>
                    <a:pt x="117" y="15"/>
                    <a:pt x="102" y="0"/>
                    <a:pt x="84" y="0"/>
                  </a:cubicBezTo>
                  <a:cubicBezTo>
                    <a:pt x="65" y="0"/>
                    <a:pt x="50" y="15"/>
                    <a:pt x="50" y="33"/>
                  </a:cubicBezTo>
                  <a:cubicBezTo>
                    <a:pt x="50" y="36"/>
                    <a:pt x="51" y="38"/>
                    <a:pt x="51" y="41"/>
                  </a:cubicBezTo>
                  <a:cubicBezTo>
                    <a:pt x="49" y="41"/>
                    <a:pt x="47" y="42"/>
                    <a:pt x="45" y="43"/>
                  </a:cubicBezTo>
                  <a:cubicBezTo>
                    <a:pt x="33" y="38"/>
                    <a:pt x="26" y="37"/>
                    <a:pt x="19" y="37"/>
                  </a:cubicBezTo>
                  <a:cubicBezTo>
                    <a:pt x="17" y="38"/>
                    <a:pt x="16" y="39"/>
                    <a:pt x="16" y="40"/>
                  </a:cubicBezTo>
                  <a:cubicBezTo>
                    <a:pt x="16" y="42"/>
                    <a:pt x="16" y="44"/>
                    <a:pt x="18" y="44"/>
                  </a:cubicBezTo>
                  <a:cubicBezTo>
                    <a:pt x="21" y="46"/>
                    <a:pt x="23" y="50"/>
                    <a:pt x="25" y="55"/>
                  </a:cubicBezTo>
                  <a:cubicBezTo>
                    <a:pt x="25" y="56"/>
                    <a:pt x="25" y="57"/>
                    <a:pt x="26" y="58"/>
                  </a:cubicBezTo>
                  <a:cubicBezTo>
                    <a:pt x="19" y="65"/>
                    <a:pt x="18" y="71"/>
                    <a:pt x="16" y="80"/>
                  </a:cubicBezTo>
                  <a:cubicBezTo>
                    <a:pt x="13" y="80"/>
                    <a:pt x="13" y="80"/>
                    <a:pt x="13" y="80"/>
                  </a:cubicBezTo>
                  <a:cubicBezTo>
                    <a:pt x="5" y="80"/>
                    <a:pt x="0" y="86"/>
                    <a:pt x="0" y="96"/>
                  </a:cubicBezTo>
                  <a:cubicBezTo>
                    <a:pt x="0" y="106"/>
                    <a:pt x="0" y="106"/>
                    <a:pt x="0" y="106"/>
                  </a:cubicBezTo>
                  <a:cubicBezTo>
                    <a:pt x="0" y="116"/>
                    <a:pt x="5" y="122"/>
                    <a:pt x="13" y="122"/>
                  </a:cubicBezTo>
                  <a:cubicBezTo>
                    <a:pt x="15" y="122"/>
                    <a:pt x="15" y="122"/>
                    <a:pt x="15" y="122"/>
                  </a:cubicBezTo>
                  <a:cubicBezTo>
                    <a:pt x="17" y="127"/>
                    <a:pt x="20" y="132"/>
                    <a:pt x="23" y="136"/>
                  </a:cubicBezTo>
                  <a:cubicBezTo>
                    <a:pt x="20" y="145"/>
                    <a:pt x="20" y="145"/>
                    <a:pt x="20" y="145"/>
                  </a:cubicBezTo>
                  <a:cubicBezTo>
                    <a:pt x="18" y="148"/>
                    <a:pt x="19" y="152"/>
                    <a:pt x="21" y="155"/>
                  </a:cubicBezTo>
                  <a:cubicBezTo>
                    <a:pt x="23" y="158"/>
                    <a:pt x="26" y="160"/>
                    <a:pt x="30" y="160"/>
                  </a:cubicBezTo>
                  <a:cubicBezTo>
                    <a:pt x="48" y="160"/>
                    <a:pt x="48" y="160"/>
                    <a:pt x="48" y="160"/>
                  </a:cubicBezTo>
                  <a:cubicBezTo>
                    <a:pt x="50" y="160"/>
                    <a:pt x="52" y="159"/>
                    <a:pt x="53" y="157"/>
                  </a:cubicBezTo>
                  <a:cubicBezTo>
                    <a:pt x="54" y="154"/>
                    <a:pt x="54" y="154"/>
                    <a:pt x="54" y="154"/>
                  </a:cubicBezTo>
                  <a:cubicBezTo>
                    <a:pt x="62" y="157"/>
                    <a:pt x="72" y="158"/>
                    <a:pt x="82" y="158"/>
                  </a:cubicBezTo>
                  <a:cubicBezTo>
                    <a:pt x="90" y="158"/>
                    <a:pt x="98" y="157"/>
                    <a:pt x="105" y="155"/>
                  </a:cubicBezTo>
                  <a:cubicBezTo>
                    <a:pt x="105" y="155"/>
                    <a:pt x="105" y="155"/>
                    <a:pt x="105" y="155"/>
                  </a:cubicBezTo>
                  <a:cubicBezTo>
                    <a:pt x="106" y="158"/>
                    <a:pt x="108" y="160"/>
                    <a:pt x="112" y="160"/>
                  </a:cubicBezTo>
                  <a:cubicBezTo>
                    <a:pt x="128" y="160"/>
                    <a:pt x="128" y="160"/>
                    <a:pt x="128" y="160"/>
                  </a:cubicBezTo>
                  <a:cubicBezTo>
                    <a:pt x="131" y="160"/>
                    <a:pt x="135" y="158"/>
                    <a:pt x="137" y="155"/>
                  </a:cubicBezTo>
                  <a:cubicBezTo>
                    <a:pt x="139" y="152"/>
                    <a:pt x="140" y="148"/>
                    <a:pt x="139" y="145"/>
                  </a:cubicBezTo>
                  <a:cubicBezTo>
                    <a:pt x="135" y="136"/>
                    <a:pt x="135" y="136"/>
                    <a:pt x="135" y="136"/>
                  </a:cubicBezTo>
                  <a:cubicBezTo>
                    <a:pt x="143" y="127"/>
                    <a:pt x="146" y="116"/>
                    <a:pt x="146" y="104"/>
                  </a:cubicBezTo>
                  <a:cubicBezTo>
                    <a:pt x="146" y="104"/>
                    <a:pt x="146" y="104"/>
                    <a:pt x="146" y="104"/>
                  </a:cubicBezTo>
                  <a:cubicBezTo>
                    <a:pt x="154" y="102"/>
                    <a:pt x="160" y="96"/>
                    <a:pt x="160" y="88"/>
                  </a:cubicBezTo>
                  <a:close/>
                  <a:moveTo>
                    <a:pt x="143" y="90"/>
                  </a:moveTo>
                  <a:cubicBezTo>
                    <a:pt x="143" y="90"/>
                    <a:pt x="143" y="90"/>
                    <a:pt x="143" y="90"/>
                  </a:cubicBezTo>
                  <a:cubicBezTo>
                    <a:pt x="143" y="90"/>
                    <a:pt x="143" y="90"/>
                    <a:pt x="142" y="90"/>
                  </a:cubicBezTo>
                  <a:cubicBezTo>
                    <a:pt x="139" y="90"/>
                    <a:pt x="136" y="87"/>
                    <a:pt x="136" y="84"/>
                  </a:cubicBezTo>
                  <a:cubicBezTo>
                    <a:pt x="136" y="83"/>
                    <a:pt x="136" y="83"/>
                    <a:pt x="136" y="83"/>
                  </a:cubicBezTo>
                  <a:cubicBezTo>
                    <a:pt x="136" y="82"/>
                    <a:pt x="136" y="82"/>
                    <a:pt x="136" y="82"/>
                  </a:cubicBezTo>
                  <a:cubicBezTo>
                    <a:pt x="136" y="82"/>
                    <a:pt x="136" y="82"/>
                    <a:pt x="136" y="81"/>
                  </a:cubicBezTo>
                  <a:cubicBezTo>
                    <a:pt x="136" y="81"/>
                    <a:pt x="136" y="81"/>
                    <a:pt x="136" y="81"/>
                  </a:cubicBezTo>
                  <a:cubicBezTo>
                    <a:pt x="137" y="80"/>
                    <a:pt x="137" y="80"/>
                    <a:pt x="138" y="79"/>
                  </a:cubicBezTo>
                  <a:cubicBezTo>
                    <a:pt x="138" y="79"/>
                    <a:pt x="138" y="79"/>
                    <a:pt x="138" y="79"/>
                  </a:cubicBezTo>
                  <a:cubicBezTo>
                    <a:pt x="138" y="79"/>
                    <a:pt x="138" y="79"/>
                    <a:pt x="139" y="78"/>
                  </a:cubicBezTo>
                  <a:cubicBezTo>
                    <a:pt x="139" y="78"/>
                    <a:pt x="139" y="78"/>
                    <a:pt x="139" y="78"/>
                  </a:cubicBezTo>
                  <a:cubicBezTo>
                    <a:pt x="139" y="78"/>
                    <a:pt x="139" y="78"/>
                    <a:pt x="139" y="78"/>
                  </a:cubicBezTo>
                  <a:cubicBezTo>
                    <a:pt x="140" y="78"/>
                    <a:pt x="140" y="78"/>
                    <a:pt x="140" y="78"/>
                  </a:cubicBezTo>
                  <a:cubicBezTo>
                    <a:pt x="140" y="78"/>
                    <a:pt x="140" y="78"/>
                    <a:pt x="140" y="78"/>
                  </a:cubicBezTo>
                  <a:cubicBezTo>
                    <a:pt x="141" y="77"/>
                    <a:pt x="142" y="77"/>
                    <a:pt x="142" y="77"/>
                  </a:cubicBezTo>
                  <a:cubicBezTo>
                    <a:pt x="146" y="77"/>
                    <a:pt x="149" y="80"/>
                    <a:pt x="149" y="84"/>
                  </a:cubicBezTo>
                  <a:cubicBezTo>
                    <a:pt x="149" y="87"/>
                    <a:pt x="147" y="90"/>
                    <a:pt x="143" y="90"/>
                  </a:cubicBezTo>
                  <a:close/>
                  <a:moveTo>
                    <a:pt x="84" y="5"/>
                  </a:moveTo>
                  <a:cubicBezTo>
                    <a:pt x="99" y="5"/>
                    <a:pt x="112" y="18"/>
                    <a:pt x="112" y="33"/>
                  </a:cubicBezTo>
                  <a:cubicBezTo>
                    <a:pt x="112" y="37"/>
                    <a:pt x="111" y="40"/>
                    <a:pt x="110" y="43"/>
                  </a:cubicBezTo>
                  <a:cubicBezTo>
                    <a:pt x="110" y="44"/>
                    <a:pt x="110" y="44"/>
                    <a:pt x="110" y="44"/>
                  </a:cubicBezTo>
                  <a:cubicBezTo>
                    <a:pt x="108" y="47"/>
                    <a:pt x="106" y="50"/>
                    <a:pt x="104" y="53"/>
                  </a:cubicBezTo>
                  <a:cubicBezTo>
                    <a:pt x="104" y="52"/>
                    <a:pt x="103" y="52"/>
                    <a:pt x="103" y="52"/>
                  </a:cubicBezTo>
                  <a:cubicBezTo>
                    <a:pt x="102" y="52"/>
                    <a:pt x="101" y="52"/>
                    <a:pt x="101" y="51"/>
                  </a:cubicBezTo>
                  <a:cubicBezTo>
                    <a:pt x="100" y="51"/>
                    <a:pt x="99" y="51"/>
                    <a:pt x="99" y="51"/>
                  </a:cubicBezTo>
                  <a:cubicBezTo>
                    <a:pt x="98" y="50"/>
                    <a:pt x="97" y="50"/>
                    <a:pt x="96" y="50"/>
                  </a:cubicBezTo>
                  <a:cubicBezTo>
                    <a:pt x="95" y="50"/>
                    <a:pt x="94" y="49"/>
                    <a:pt x="92" y="49"/>
                  </a:cubicBezTo>
                  <a:cubicBezTo>
                    <a:pt x="91" y="49"/>
                    <a:pt x="91" y="49"/>
                    <a:pt x="90" y="49"/>
                  </a:cubicBezTo>
                  <a:cubicBezTo>
                    <a:pt x="89" y="49"/>
                    <a:pt x="88" y="49"/>
                    <a:pt x="88" y="49"/>
                  </a:cubicBezTo>
                  <a:cubicBezTo>
                    <a:pt x="87" y="49"/>
                    <a:pt x="86" y="49"/>
                    <a:pt x="86" y="49"/>
                  </a:cubicBezTo>
                  <a:cubicBezTo>
                    <a:pt x="85" y="49"/>
                    <a:pt x="84" y="49"/>
                    <a:pt x="83" y="49"/>
                  </a:cubicBezTo>
                  <a:cubicBezTo>
                    <a:pt x="82" y="49"/>
                    <a:pt x="82" y="49"/>
                    <a:pt x="81" y="49"/>
                  </a:cubicBezTo>
                  <a:cubicBezTo>
                    <a:pt x="80" y="49"/>
                    <a:pt x="80" y="49"/>
                    <a:pt x="79" y="49"/>
                  </a:cubicBezTo>
                  <a:cubicBezTo>
                    <a:pt x="78" y="50"/>
                    <a:pt x="77" y="50"/>
                    <a:pt x="76" y="50"/>
                  </a:cubicBezTo>
                  <a:cubicBezTo>
                    <a:pt x="75" y="50"/>
                    <a:pt x="75" y="50"/>
                    <a:pt x="74" y="50"/>
                  </a:cubicBezTo>
                  <a:cubicBezTo>
                    <a:pt x="73" y="51"/>
                    <a:pt x="72" y="51"/>
                    <a:pt x="70" y="52"/>
                  </a:cubicBezTo>
                  <a:cubicBezTo>
                    <a:pt x="70" y="52"/>
                    <a:pt x="69" y="52"/>
                    <a:pt x="69" y="52"/>
                  </a:cubicBezTo>
                  <a:cubicBezTo>
                    <a:pt x="68" y="53"/>
                    <a:pt x="67" y="53"/>
                    <a:pt x="66" y="54"/>
                  </a:cubicBezTo>
                  <a:cubicBezTo>
                    <a:pt x="66" y="54"/>
                    <a:pt x="65" y="54"/>
                    <a:pt x="65" y="54"/>
                  </a:cubicBezTo>
                  <a:cubicBezTo>
                    <a:pt x="64" y="54"/>
                    <a:pt x="64" y="53"/>
                    <a:pt x="63" y="52"/>
                  </a:cubicBezTo>
                  <a:cubicBezTo>
                    <a:pt x="63" y="52"/>
                    <a:pt x="63" y="52"/>
                    <a:pt x="62" y="51"/>
                  </a:cubicBezTo>
                  <a:cubicBezTo>
                    <a:pt x="62" y="51"/>
                    <a:pt x="61" y="50"/>
                    <a:pt x="61" y="49"/>
                  </a:cubicBezTo>
                  <a:cubicBezTo>
                    <a:pt x="60" y="49"/>
                    <a:pt x="60" y="49"/>
                    <a:pt x="60" y="49"/>
                  </a:cubicBezTo>
                  <a:cubicBezTo>
                    <a:pt x="59" y="47"/>
                    <a:pt x="58" y="44"/>
                    <a:pt x="57" y="42"/>
                  </a:cubicBezTo>
                  <a:cubicBezTo>
                    <a:pt x="57" y="41"/>
                    <a:pt x="57" y="41"/>
                    <a:pt x="57" y="41"/>
                  </a:cubicBezTo>
                  <a:cubicBezTo>
                    <a:pt x="56" y="39"/>
                    <a:pt x="56" y="36"/>
                    <a:pt x="56" y="33"/>
                  </a:cubicBezTo>
                  <a:cubicBezTo>
                    <a:pt x="56" y="18"/>
                    <a:pt x="68" y="5"/>
                    <a:pt x="84" y="5"/>
                  </a:cubicBezTo>
                  <a:close/>
                  <a:moveTo>
                    <a:pt x="48" y="155"/>
                  </a:moveTo>
                  <a:cubicBezTo>
                    <a:pt x="30" y="155"/>
                    <a:pt x="30" y="155"/>
                    <a:pt x="30" y="155"/>
                  </a:cubicBezTo>
                  <a:cubicBezTo>
                    <a:pt x="28" y="155"/>
                    <a:pt x="26" y="154"/>
                    <a:pt x="25" y="152"/>
                  </a:cubicBezTo>
                  <a:cubicBezTo>
                    <a:pt x="24" y="151"/>
                    <a:pt x="24" y="149"/>
                    <a:pt x="25" y="147"/>
                  </a:cubicBezTo>
                  <a:cubicBezTo>
                    <a:pt x="27" y="140"/>
                    <a:pt x="27" y="140"/>
                    <a:pt x="27" y="140"/>
                  </a:cubicBezTo>
                  <a:cubicBezTo>
                    <a:pt x="33" y="145"/>
                    <a:pt x="40" y="149"/>
                    <a:pt x="49" y="152"/>
                  </a:cubicBezTo>
                  <a:lnTo>
                    <a:pt x="48" y="155"/>
                  </a:lnTo>
                  <a:close/>
                  <a:moveTo>
                    <a:pt x="133" y="152"/>
                  </a:moveTo>
                  <a:cubicBezTo>
                    <a:pt x="132" y="154"/>
                    <a:pt x="130" y="155"/>
                    <a:pt x="128" y="155"/>
                  </a:cubicBezTo>
                  <a:cubicBezTo>
                    <a:pt x="112" y="155"/>
                    <a:pt x="112" y="155"/>
                    <a:pt x="112" y="155"/>
                  </a:cubicBezTo>
                  <a:cubicBezTo>
                    <a:pt x="111" y="155"/>
                    <a:pt x="110" y="154"/>
                    <a:pt x="110" y="153"/>
                  </a:cubicBezTo>
                  <a:cubicBezTo>
                    <a:pt x="110" y="153"/>
                    <a:pt x="110" y="153"/>
                    <a:pt x="110" y="153"/>
                  </a:cubicBezTo>
                  <a:cubicBezTo>
                    <a:pt x="118" y="150"/>
                    <a:pt x="126" y="146"/>
                    <a:pt x="131" y="140"/>
                  </a:cubicBezTo>
                  <a:cubicBezTo>
                    <a:pt x="134" y="146"/>
                    <a:pt x="134" y="146"/>
                    <a:pt x="134" y="146"/>
                  </a:cubicBezTo>
                  <a:cubicBezTo>
                    <a:pt x="134" y="148"/>
                    <a:pt x="134" y="150"/>
                    <a:pt x="133" y="152"/>
                  </a:cubicBezTo>
                  <a:close/>
                  <a:moveTo>
                    <a:pt x="128" y="135"/>
                  </a:moveTo>
                  <a:cubicBezTo>
                    <a:pt x="128" y="136"/>
                    <a:pt x="128" y="136"/>
                    <a:pt x="128" y="136"/>
                  </a:cubicBezTo>
                  <a:cubicBezTo>
                    <a:pt x="127" y="137"/>
                    <a:pt x="126" y="138"/>
                    <a:pt x="125" y="139"/>
                  </a:cubicBezTo>
                  <a:cubicBezTo>
                    <a:pt x="125" y="139"/>
                    <a:pt x="124" y="139"/>
                    <a:pt x="124" y="139"/>
                  </a:cubicBezTo>
                  <a:cubicBezTo>
                    <a:pt x="123" y="140"/>
                    <a:pt x="122" y="141"/>
                    <a:pt x="121" y="141"/>
                  </a:cubicBezTo>
                  <a:cubicBezTo>
                    <a:pt x="121" y="142"/>
                    <a:pt x="120" y="142"/>
                    <a:pt x="120" y="142"/>
                  </a:cubicBezTo>
                  <a:cubicBezTo>
                    <a:pt x="119" y="143"/>
                    <a:pt x="118" y="144"/>
                    <a:pt x="116" y="145"/>
                  </a:cubicBezTo>
                  <a:cubicBezTo>
                    <a:pt x="116" y="145"/>
                    <a:pt x="115" y="145"/>
                    <a:pt x="115" y="145"/>
                  </a:cubicBezTo>
                  <a:cubicBezTo>
                    <a:pt x="114" y="146"/>
                    <a:pt x="113" y="146"/>
                    <a:pt x="112" y="147"/>
                  </a:cubicBezTo>
                  <a:cubicBezTo>
                    <a:pt x="111" y="147"/>
                    <a:pt x="111" y="147"/>
                    <a:pt x="110" y="147"/>
                  </a:cubicBezTo>
                  <a:cubicBezTo>
                    <a:pt x="109" y="148"/>
                    <a:pt x="108" y="148"/>
                    <a:pt x="107" y="149"/>
                  </a:cubicBezTo>
                  <a:cubicBezTo>
                    <a:pt x="106" y="149"/>
                    <a:pt x="106" y="149"/>
                    <a:pt x="106" y="149"/>
                  </a:cubicBezTo>
                  <a:cubicBezTo>
                    <a:pt x="106" y="149"/>
                    <a:pt x="106" y="149"/>
                    <a:pt x="106" y="149"/>
                  </a:cubicBezTo>
                  <a:cubicBezTo>
                    <a:pt x="98" y="151"/>
                    <a:pt x="90" y="153"/>
                    <a:pt x="82" y="153"/>
                  </a:cubicBezTo>
                  <a:cubicBezTo>
                    <a:pt x="71" y="153"/>
                    <a:pt x="61" y="151"/>
                    <a:pt x="52" y="148"/>
                  </a:cubicBezTo>
                  <a:cubicBezTo>
                    <a:pt x="51" y="147"/>
                    <a:pt x="50" y="147"/>
                    <a:pt x="50" y="147"/>
                  </a:cubicBezTo>
                  <a:cubicBezTo>
                    <a:pt x="35" y="141"/>
                    <a:pt x="23" y="131"/>
                    <a:pt x="19" y="119"/>
                  </a:cubicBezTo>
                  <a:cubicBezTo>
                    <a:pt x="19" y="117"/>
                    <a:pt x="19" y="117"/>
                    <a:pt x="19" y="117"/>
                  </a:cubicBezTo>
                  <a:cubicBezTo>
                    <a:pt x="13" y="117"/>
                    <a:pt x="13" y="117"/>
                    <a:pt x="13" y="117"/>
                  </a:cubicBezTo>
                  <a:cubicBezTo>
                    <a:pt x="7" y="117"/>
                    <a:pt x="5" y="111"/>
                    <a:pt x="5" y="106"/>
                  </a:cubicBezTo>
                  <a:cubicBezTo>
                    <a:pt x="5" y="96"/>
                    <a:pt x="5" y="96"/>
                    <a:pt x="5" y="96"/>
                  </a:cubicBezTo>
                  <a:cubicBezTo>
                    <a:pt x="5" y="85"/>
                    <a:pt x="11" y="85"/>
                    <a:pt x="13" y="85"/>
                  </a:cubicBezTo>
                  <a:cubicBezTo>
                    <a:pt x="21" y="85"/>
                    <a:pt x="21" y="85"/>
                    <a:pt x="21" y="85"/>
                  </a:cubicBezTo>
                  <a:cubicBezTo>
                    <a:pt x="21" y="83"/>
                    <a:pt x="21" y="83"/>
                    <a:pt x="21" y="83"/>
                  </a:cubicBezTo>
                  <a:cubicBezTo>
                    <a:pt x="23" y="73"/>
                    <a:pt x="24" y="68"/>
                    <a:pt x="31" y="61"/>
                  </a:cubicBezTo>
                  <a:cubicBezTo>
                    <a:pt x="32" y="59"/>
                    <a:pt x="32" y="59"/>
                    <a:pt x="32" y="59"/>
                  </a:cubicBezTo>
                  <a:cubicBezTo>
                    <a:pt x="32" y="58"/>
                    <a:pt x="32" y="58"/>
                    <a:pt x="32" y="58"/>
                  </a:cubicBezTo>
                  <a:cubicBezTo>
                    <a:pt x="31" y="56"/>
                    <a:pt x="30" y="55"/>
                    <a:pt x="30" y="53"/>
                  </a:cubicBezTo>
                  <a:cubicBezTo>
                    <a:pt x="28" y="49"/>
                    <a:pt x="27" y="45"/>
                    <a:pt x="24" y="43"/>
                  </a:cubicBezTo>
                  <a:cubicBezTo>
                    <a:pt x="29" y="43"/>
                    <a:pt x="36" y="45"/>
                    <a:pt x="44" y="48"/>
                  </a:cubicBezTo>
                  <a:cubicBezTo>
                    <a:pt x="45" y="49"/>
                    <a:pt x="45" y="49"/>
                    <a:pt x="45" y="49"/>
                  </a:cubicBezTo>
                  <a:cubicBezTo>
                    <a:pt x="46" y="48"/>
                    <a:pt x="46" y="48"/>
                    <a:pt x="46" y="48"/>
                  </a:cubicBezTo>
                  <a:cubicBezTo>
                    <a:pt x="48" y="48"/>
                    <a:pt x="50" y="47"/>
                    <a:pt x="53" y="46"/>
                  </a:cubicBezTo>
                  <a:cubicBezTo>
                    <a:pt x="53" y="47"/>
                    <a:pt x="54" y="48"/>
                    <a:pt x="55" y="50"/>
                  </a:cubicBezTo>
                  <a:cubicBezTo>
                    <a:pt x="55" y="50"/>
                    <a:pt x="55" y="50"/>
                    <a:pt x="55" y="50"/>
                  </a:cubicBezTo>
                  <a:cubicBezTo>
                    <a:pt x="56" y="51"/>
                    <a:pt x="56" y="52"/>
                    <a:pt x="57" y="53"/>
                  </a:cubicBezTo>
                  <a:cubicBezTo>
                    <a:pt x="57" y="53"/>
                    <a:pt x="57" y="53"/>
                    <a:pt x="57" y="54"/>
                  </a:cubicBezTo>
                  <a:cubicBezTo>
                    <a:pt x="58" y="55"/>
                    <a:pt x="59" y="55"/>
                    <a:pt x="60" y="56"/>
                  </a:cubicBezTo>
                  <a:cubicBezTo>
                    <a:pt x="60" y="56"/>
                    <a:pt x="60" y="57"/>
                    <a:pt x="60" y="57"/>
                  </a:cubicBezTo>
                  <a:cubicBezTo>
                    <a:pt x="60" y="57"/>
                    <a:pt x="61" y="57"/>
                    <a:pt x="61" y="57"/>
                  </a:cubicBezTo>
                  <a:cubicBezTo>
                    <a:pt x="59" y="58"/>
                    <a:pt x="58" y="60"/>
                    <a:pt x="57" y="61"/>
                  </a:cubicBezTo>
                  <a:cubicBezTo>
                    <a:pt x="56" y="62"/>
                    <a:pt x="56" y="64"/>
                    <a:pt x="57" y="65"/>
                  </a:cubicBezTo>
                  <a:cubicBezTo>
                    <a:pt x="58" y="66"/>
                    <a:pt x="59" y="66"/>
                    <a:pt x="60" y="65"/>
                  </a:cubicBezTo>
                  <a:cubicBezTo>
                    <a:pt x="62" y="63"/>
                    <a:pt x="64" y="61"/>
                    <a:pt x="66" y="60"/>
                  </a:cubicBezTo>
                  <a:cubicBezTo>
                    <a:pt x="66" y="60"/>
                    <a:pt x="66" y="60"/>
                    <a:pt x="66" y="60"/>
                  </a:cubicBezTo>
                  <a:cubicBezTo>
                    <a:pt x="67" y="59"/>
                    <a:pt x="68" y="59"/>
                    <a:pt x="69" y="58"/>
                  </a:cubicBezTo>
                  <a:cubicBezTo>
                    <a:pt x="69" y="58"/>
                    <a:pt x="70" y="58"/>
                    <a:pt x="70" y="58"/>
                  </a:cubicBezTo>
                  <a:cubicBezTo>
                    <a:pt x="71" y="58"/>
                    <a:pt x="71" y="57"/>
                    <a:pt x="72" y="57"/>
                  </a:cubicBezTo>
                  <a:cubicBezTo>
                    <a:pt x="72" y="57"/>
                    <a:pt x="72" y="57"/>
                    <a:pt x="73" y="57"/>
                  </a:cubicBezTo>
                  <a:cubicBezTo>
                    <a:pt x="74" y="56"/>
                    <a:pt x="75" y="56"/>
                    <a:pt x="76" y="56"/>
                  </a:cubicBezTo>
                  <a:cubicBezTo>
                    <a:pt x="76" y="56"/>
                    <a:pt x="76" y="55"/>
                    <a:pt x="76" y="55"/>
                  </a:cubicBezTo>
                  <a:cubicBezTo>
                    <a:pt x="77" y="55"/>
                    <a:pt x="78" y="55"/>
                    <a:pt x="79" y="55"/>
                  </a:cubicBezTo>
                  <a:cubicBezTo>
                    <a:pt x="79" y="55"/>
                    <a:pt x="79" y="55"/>
                    <a:pt x="79" y="55"/>
                  </a:cubicBezTo>
                  <a:cubicBezTo>
                    <a:pt x="86" y="53"/>
                    <a:pt x="93" y="54"/>
                    <a:pt x="100" y="57"/>
                  </a:cubicBezTo>
                  <a:cubicBezTo>
                    <a:pt x="100" y="57"/>
                    <a:pt x="100" y="57"/>
                    <a:pt x="100" y="57"/>
                  </a:cubicBezTo>
                  <a:cubicBezTo>
                    <a:pt x="105" y="59"/>
                    <a:pt x="109" y="61"/>
                    <a:pt x="112" y="65"/>
                  </a:cubicBezTo>
                  <a:cubicBezTo>
                    <a:pt x="113" y="65"/>
                    <a:pt x="113" y="66"/>
                    <a:pt x="114" y="66"/>
                  </a:cubicBezTo>
                  <a:cubicBezTo>
                    <a:pt x="115" y="66"/>
                    <a:pt x="115" y="65"/>
                    <a:pt x="116" y="65"/>
                  </a:cubicBezTo>
                  <a:cubicBezTo>
                    <a:pt x="117" y="64"/>
                    <a:pt x="117" y="62"/>
                    <a:pt x="116" y="61"/>
                  </a:cubicBezTo>
                  <a:cubicBezTo>
                    <a:pt x="114" y="59"/>
                    <a:pt x="111" y="57"/>
                    <a:pt x="109" y="55"/>
                  </a:cubicBezTo>
                  <a:cubicBezTo>
                    <a:pt x="109" y="55"/>
                    <a:pt x="109" y="55"/>
                    <a:pt x="109" y="54"/>
                  </a:cubicBezTo>
                  <a:cubicBezTo>
                    <a:pt x="110" y="54"/>
                    <a:pt x="110" y="54"/>
                    <a:pt x="111" y="53"/>
                  </a:cubicBezTo>
                  <a:cubicBezTo>
                    <a:pt x="111" y="53"/>
                    <a:pt x="111" y="52"/>
                    <a:pt x="111" y="52"/>
                  </a:cubicBezTo>
                  <a:cubicBezTo>
                    <a:pt x="112" y="51"/>
                    <a:pt x="112" y="51"/>
                    <a:pt x="112" y="51"/>
                  </a:cubicBezTo>
                  <a:cubicBezTo>
                    <a:pt x="113" y="50"/>
                    <a:pt x="113" y="50"/>
                    <a:pt x="113" y="49"/>
                  </a:cubicBezTo>
                  <a:cubicBezTo>
                    <a:pt x="113" y="49"/>
                    <a:pt x="113" y="49"/>
                    <a:pt x="113" y="49"/>
                  </a:cubicBezTo>
                  <a:cubicBezTo>
                    <a:pt x="124" y="55"/>
                    <a:pt x="131" y="63"/>
                    <a:pt x="136" y="74"/>
                  </a:cubicBezTo>
                  <a:cubicBezTo>
                    <a:pt x="135" y="74"/>
                    <a:pt x="135" y="75"/>
                    <a:pt x="134" y="75"/>
                  </a:cubicBezTo>
                  <a:cubicBezTo>
                    <a:pt x="134" y="75"/>
                    <a:pt x="134" y="75"/>
                    <a:pt x="134" y="75"/>
                  </a:cubicBezTo>
                  <a:cubicBezTo>
                    <a:pt x="133" y="76"/>
                    <a:pt x="132" y="78"/>
                    <a:pt x="132" y="79"/>
                  </a:cubicBezTo>
                  <a:cubicBezTo>
                    <a:pt x="131" y="79"/>
                    <a:pt x="131" y="79"/>
                    <a:pt x="131" y="79"/>
                  </a:cubicBezTo>
                  <a:cubicBezTo>
                    <a:pt x="131" y="80"/>
                    <a:pt x="131" y="80"/>
                    <a:pt x="131" y="81"/>
                  </a:cubicBezTo>
                  <a:cubicBezTo>
                    <a:pt x="131" y="81"/>
                    <a:pt x="131" y="81"/>
                    <a:pt x="131" y="82"/>
                  </a:cubicBezTo>
                  <a:cubicBezTo>
                    <a:pt x="131" y="82"/>
                    <a:pt x="130" y="83"/>
                    <a:pt x="130" y="84"/>
                  </a:cubicBezTo>
                  <a:cubicBezTo>
                    <a:pt x="130" y="85"/>
                    <a:pt x="131" y="85"/>
                    <a:pt x="131" y="86"/>
                  </a:cubicBezTo>
                  <a:cubicBezTo>
                    <a:pt x="131" y="86"/>
                    <a:pt x="131" y="87"/>
                    <a:pt x="131" y="87"/>
                  </a:cubicBezTo>
                  <a:cubicBezTo>
                    <a:pt x="131" y="87"/>
                    <a:pt x="131" y="88"/>
                    <a:pt x="131" y="88"/>
                  </a:cubicBezTo>
                  <a:cubicBezTo>
                    <a:pt x="131" y="89"/>
                    <a:pt x="132" y="89"/>
                    <a:pt x="132" y="89"/>
                  </a:cubicBezTo>
                  <a:cubicBezTo>
                    <a:pt x="132" y="89"/>
                    <a:pt x="132" y="90"/>
                    <a:pt x="132" y="90"/>
                  </a:cubicBezTo>
                  <a:cubicBezTo>
                    <a:pt x="133" y="90"/>
                    <a:pt x="133" y="91"/>
                    <a:pt x="133" y="91"/>
                  </a:cubicBezTo>
                  <a:cubicBezTo>
                    <a:pt x="133" y="91"/>
                    <a:pt x="133" y="92"/>
                    <a:pt x="134" y="92"/>
                  </a:cubicBezTo>
                  <a:cubicBezTo>
                    <a:pt x="134" y="92"/>
                    <a:pt x="134" y="92"/>
                    <a:pt x="134" y="93"/>
                  </a:cubicBezTo>
                  <a:cubicBezTo>
                    <a:pt x="135" y="93"/>
                    <a:pt x="135" y="93"/>
                    <a:pt x="135" y="93"/>
                  </a:cubicBezTo>
                  <a:cubicBezTo>
                    <a:pt x="136" y="94"/>
                    <a:pt x="136" y="94"/>
                    <a:pt x="136" y="94"/>
                  </a:cubicBezTo>
                  <a:cubicBezTo>
                    <a:pt x="137" y="94"/>
                    <a:pt x="137" y="94"/>
                    <a:pt x="137" y="95"/>
                  </a:cubicBezTo>
                  <a:cubicBezTo>
                    <a:pt x="138" y="95"/>
                    <a:pt x="138" y="95"/>
                    <a:pt x="138" y="95"/>
                  </a:cubicBezTo>
                  <a:cubicBezTo>
                    <a:pt x="139" y="95"/>
                    <a:pt x="139" y="95"/>
                    <a:pt x="139" y="95"/>
                  </a:cubicBezTo>
                  <a:cubicBezTo>
                    <a:pt x="140" y="95"/>
                    <a:pt x="140" y="95"/>
                    <a:pt x="140" y="96"/>
                  </a:cubicBezTo>
                  <a:cubicBezTo>
                    <a:pt x="141" y="96"/>
                    <a:pt x="141" y="96"/>
                    <a:pt x="141" y="96"/>
                  </a:cubicBezTo>
                  <a:cubicBezTo>
                    <a:pt x="141" y="98"/>
                    <a:pt x="141" y="101"/>
                    <a:pt x="141" y="104"/>
                  </a:cubicBezTo>
                  <a:cubicBezTo>
                    <a:pt x="141" y="116"/>
                    <a:pt x="136" y="127"/>
                    <a:pt x="128" y="135"/>
                  </a:cubicBezTo>
                  <a:close/>
                  <a:moveTo>
                    <a:pt x="146" y="98"/>
                  </a:moveTo>
                  <a:cubicBezTo>
                    <a:pt x="146" y="97"/>
                    <a:pt x="146" y="96"/>
                    <a:pt x="146" y="95"/>
                  </a:cubicBezTo>
                  <a:cubicBezTo>
                    <a:pt x="150" y="94"/>
                    <a:pt x="154" y="90"/>
                    <a:pt x="154" y="86"/>
                  </a:cubicBezTo>
                  <a:cubicBezTo>
                    <a:pt x="154" y="86"/>
                    <a:pt x="154" y="87"/>
                    <a:pt x="154" y="88"/>
                  </a:cubicBezTo>
                  <a:cubicBezTo>
                    <a:pt x="154" y="93"/>
                    <a:pt x="151" y="97"/>
                    <a:pt x="146" y="98"/>
                  </a:cubicBezTo>
                  <a:close/>
                  <a:moveTo>
                    <a:pt x="70" y="50"/>
                  </a:moveTo>
                  <a:cubicBezTo>
                    <a:pt x="71" y="50"/>
                    <a:pt x="71" y="50"/>
                    <a:pt x="72" y="50"/>
                  </a:cubicBezTo>
                  <a:cubicBezTo>
                    <a:pt x="73" y="50"/>
                    <a:pt x="73" y="50"/>
                    <a:pt x="74" y="49"/>
                  </a:cubicBezTo>
                  <a:cubicBezTo>
                    <a:pt x="75" y="48"/>
                    <a:pt x="75" y="47"/>
                    <a:pt x="73" y="46"/>
                  </a:cubicBezTo>
                  <a:cubicBezTo>
                    <a:pt x="69" y="42"/>
                    <a:pt x="67" y="37"/>
                    <a:pt x="67" y="32"/>
                  </a:cubicBezTo>
                  <a:cubicBezTo>
                    <a:pt x="67" y="23"/>
                    <a:pt x="74" y="15"/>
                    <a:pt x="84" y="15"/>
                  </a:cubicBezTo>
                  <a:cubicBezTo>
                    <a:pt x="93" y="15"/>
                    <a:pt x="101" y="23"/>
                    <a:pt x="101" y="32"/>
                  </a:cubicBezTo>
                  <a:cubicBezTo>
                    <a:pt x="101" y="37"/>
                    <a:pt x="99" y="41"/>
                    <a:pt x="95" y="45"/>
                  </a:cubicBezTo>
                  <a:cubicBezTo>
                    <a:pt x="94" y="46"/>
                    <a:pt x="94" y="47"/>
                    <a:pt x="95" y="48"/>
                  </a:cubicBezTo>
                  <a:cubicBezTo>
                    <a:pt x="96" y="50"/>
                    <a:pt x="98" y="50"/>
                    <a:pt x="99" y="49"/>
                  </a:cubicBezTo>
                  <a:cubicBezTo>
                    <a:pt x="104" y="44"/>
                    <a:pt x="106" y="38"/>
                    <a:pt x="106" y="32"/>
                  </a:cubicBezTo>
                  <a:cubicBezTo>
                    <a:pt x="106" y="20"/>
                    <a:pt x="96" y="10"/>
                    <a:pt x="84" y="10"/>
                  </a:cubicBezTo>
                  <a:cubicBezTo>
                    <a:pt x="71" y="10"/>
                    <a:pt x="61" y="20"/>
                    <a:pt x="61" y="32"/>
                  </a:cubicBezTo>
                  <a:cubicBezTo>
                    <a:pt x="61" y="39"/>
                    <a:pt x="65" y="46"/>
                    <a:pt x="70" y="50"/>
                  </a:cubicBezTo>
                  <a:close/>
                  <a:moveTo>
                    <a:pt x="85" y="141"/>
                  </a:moveTo>
                  <a:cubicBezTo>
                    <a:pt x="73" y="142"/>
                    <a:pt x="63" y="141"/>
                    <a:pt x="52" y="136"/>
                  </a:cubicBezTo>
                  <a:cubicBezTo>
                    <a:pt x="51" y="136"/>
                    <a:pt x="49" y="136"/>
                    <a:pt x="49" y="138"/>
                  </a:cubicBezTo>
                  <a:cubicBezTo>
                    <a:pt x="48" y="139"/>
                    <a:pt x="49" y="140"/>
                    <a:pt x="50" y="141"/>
                  </a:cubicBezTo>
                  <a:cubicBezTo>
                    <a:pt x="59" y="145"/>
                    <a:pt x="68" y="147"/>
                    <a:pt x="78" y="147"/>
                  </a:cubicBezTo>
                  <a:cubicBezTo>
                    <a:pt x="81" y="147"/>
                    <a:pt x="83" y="147"/>
                    <a:pt x="85" y="147"/>
                  </a:cubicBezTo>
                  <a:cubicBezTo>
                    <a:pt x="87" y="147"/>
                    <a:pt x="88" y="145"/>
                    <a:pt x="88" y="144"/>
                  </a:cubicBezTo>
                  <a:cubicBezTo>
                    <a:pt x="88" y="142"/>
                    <a:pt x="86" y="141"/>
                    <a:pt x="85" y="141"/>
                  </a:cubicBezTo>
                  <a:close/>
                </a:path>
              </a:pathLst>
            </a:custGeom>
            <a:solidFill>
              <a:srgbClr val="FFFFFF"/>
            </a:solidFill>
            <a:ln>
              <a:noFill/>
            </a:ln>
          </p:spPr>
          <p:txBody>
            <a:bodyPr vert="horz" wrap="square" lIns="91440" tIns="45720" rIns="91440" bIns="45720" numCol="1" anchor="t" anchorCtr="0" compatLnSpc="1"/>
            <a:p>
              <a:pPr defTabSz="914400"/>
              <a:endParaRPr lang="en-US">
                <a:solidFill>
                  <a:srgbClr val="FEFFFE"/>
                </a:solidFill>
                <a:latin typeface="inpin heiti"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750" fill="hold"/>
                                        <p:tgtEl>
                                          <p:spTgt spid="3"/>
                                        </p:tgtEl>
                                        <p:attrNameLst>
                                          <p:attrName>ppt_w</p:attrName>
                                        </p:attrNameLst>
                                      </p:cBhvr>
                                      <p:tavLst>
                                        <p:tav tm="0">
                                          <p:val>
                                            <p:strVal val="#ppt_w*0.70"/>
                                          </p:val>
                                        </p:tav>
                                        <p:tav tm="100000">
                                          <p:val>
                                            <p:strVal val="#ppt_w"/>
                                          </p:val>
                                        </p:tav>
                                      </p:tavLst>
                                    </p:anim>
                                    <p:anim calcmode="lin" valueType="num">
                                      <p:cBhvr>
                                        <p:cTn id="8" dur="750" fill="hold"/>
                                        <p:tgtEl>
                                          <p:spTgt spid="3"/>
                                        </p:tgtEl>
                                        <p:attrNameLst>
                                          <p:attrName>ppt_h</p:attrName>
                                        </p:attrNameLst>
                                      </p:cBhvr>
                                      <p:tavLst>
                                        <p:tav tm="0">
                                          <p:val>
                                            <p:strVal val="#ppt_h"/>
                                          </p:val>
                                        </p:tav>
                                        <p:tav tm="100000">
                                          <p:val>
                                            <p:strVal val="#ppt_h"/>
                                          </p:val>
                                        </p:tav>
                                      </p:tavLst>
                                    </p:anim>
                                    <p:animEffect transition="in" filter="fade">
                                      <p:cBhvr>
                                        <p:cTn id="9" dur="750"/>
                                        <p:tgtEl>
                                          <p:spTgt spid="3"/>
                                        </p:tgtEl>
                                      </p:cBhvr>
                                    </p:animEffect>
                                  </p:childTnLst>
                                </p:cTn>
                              </p:par>
                              <p:par>
                                <p:cTn id="10" presetID="23" presetClass="entr" presetSubtype="272"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000" fill="hold"/>
                                        <p:tgtEl>
                                          <p:spTgt spid="5"/>
                                        </p:tgtEl>
                                        <p:attrNameLst>
                                          <p:attrName>ppt_w</p:attrName>
                                        </p:attrNameLst>
                                      </p:cBhvr>
                                      <p:tavLst>
                                        <p:tav tm="0">
                                          <p:val>
                                            <p:strVal val="2/3*#ppt_w"/>
                                          </p:val>
                                        </p:tav>
                                        <p:tav tm="100000">
                                          <p:val>
                                            <p:strVal val="#ppt_w"/>
                                          </p:val>
                                        </p:tav>
                                      </p:tavLst>
                                    </p:anim>
                                    <p:anim calcmode="lin" valueType="num">
                                      <p:cBhvr>
                                        <p:cTn id="13" dur="1000" fill="hold"/>
                                        <p:tgtEl>
                                          <p:spTgt spid="5"/>
                                        </p:tgtEl>
                                        <p:attrNameLst>
                                          <p:attrName>ppt_h</p:attrName>
                                        </p:attrNameLst>
                                      </p:cBhvr>
                                      <p:tavLst>
                                        <p:tav tm="0">
                                          <p:val>
                                            <p:strVal val="2/3*#ppt_h"/>
                                          </p:val>
                                        </p:tav>
                                        <p:tav tm="100000">
                                          <p:val>
                                            <p:strVal val="#ppt_h"/>
                                          </p:val>
                                        </p:tav>
                                      </p:tavLst>
                                    </p:anim>
                                  </p:childTnLst>
                                </p:cTn>
                              </p:par>
                              <p:par>
                                <p:cTn id="14" presetID="6" presetClass="entr" presetSubtype="3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circle(out)">
                                      <p:cBhvr>
                                        <p:cTn id="16" dur="2000"/>
                                        <p:tgtEl>
                                          <p:spTgt spid="7"/>
                                        </p:tgtEl>
                                      </p:cBhvr>
                                    </p:animEffect>
                                  </p:childTnLst>
                                </p:cTn>
                              </p:par>
                            </p:childTnLst>
                          </p:cTn>
                        </p:par>
                        <p:par>
                          <p:cTn id="17" fill="hold">
                            <p:stCondLst>
                              <p:cond delay="1000"/>
                            </p:stCondLst>
                            <p:childTnLst>
                              <p:par>
                                <p:cTn id="18" presetID="49" presetClass="entr" presetSubtype="0" decel="100000"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1000" fill="hold"/>
                                        <p:tgtEl>
                                          <p:spTgt spid="9"/>
                                        </p:tgtEl>
                                        <p:attrNameLst>
                                          <p:attrName>ppt_w</p:attrName>
                                        </p:attrNameLst>
                                      </p:cBhvr>
                                      <p:tavLst>
                                        <p:tav tm="0">
                                          <p:val>
                                            <p:fltVal val="0"/>
                                          </p:val>
                                        </p:tav>
                                        <p:tav tm="100000">
                                          <p:val>
                                            <p:strVal val="#ppt_w"/>
                                          </p:val>
                                        </p:tav>
                                      </p:tavLst>
                                    </p:anim>
                                    <p:anim calcmode="lin" valueType="num">
                                      <p:cBhvr>
                                        <p:cTn id="21" dur="1000" fill="hold"/>
                                        <p:tgtEl>
                                          <p:spTgt spid="9"/>
                                        </p:tgtEl>
                                        <p:attrNameLst>
                                          <p:attrName>ppt_h</p:attrName>
                                        </p:attrNameLst>
                                      </p:cBhvr>
                                      <p:tavLst>
                                        <p:tav tm="0">
                                          <p:val>
                                            <p:fltVal val="0"/>
                                          </p:val>
                                        </p:tav>
                                        <p:tav tm="100000">
                                          <p:val>
                                            <p:strVal val="#ppt_h"/>
                                          </p:val>
                                        </p:tav>
                                      </p:tavLst>
                                    </p:anim>
                                    <p:anim calcmode="lin" valueType="num">
                                      <p:cBhvr>
                                        <p:cTn id="22" dur="1000" fill="hold"/>
                                        <p:tgtEl>
                                          <p:spTgt spid="9"/>
                                        </p:tgtEl>
                                        <p:attrNameLst>
                                          <p:attrName>style.rotation</p:attrName>
                                        </p:attrNameLst>
                                      </p:cBhvr>
                                      <p:tavLst>
                                        <p:tav tm="0">
                                          <p:val>
                                            <p:fltVal val="360"/>
                                          </p:val>
                                        </p:tav>
                                        <p:tav tm="100000">
                                          <p:val>
                                            <p:fltVal val="0"/>
                                          </p:val>
                                        </p:tav>
                                      </p:tavLst>
                                    </p:anim>
                                    <p:animEffect transition="in" filter="fade">
                                      <p:cBhvr>
                                        <p:cTn id="2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Lst>
  </p:timing>
</p:sld>
</file>

<file path=ppt/tags/tag1.xml><?xml version="1.0" encoding="utf-8"?>
<p:tagLst xmlns:p="http://schemas.openxmlformats.org/presentationml/2006/main">
  <p:tag name="PA" val="v4.0.0"/>
  <p:tag name="KSO_WM_UNIT_PLACING_PICTURE_USER_VIEWPORT" val="{&quot;height&quot;:10799.984251968504,&quot;width&quot;:19199.96850393701}"/>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PA" val="v4.0.0"/>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ISPRING_PRESENTATION_TITLE" val="区块链视频"/>
  <p:tag name="KSO_WPP_MARK_KEY" val="a93de095-e378-4a1d-b0e4-09134504f9d4"/>
  <p:tag name="COMMONDATA" val="eyJoZGlkIjoiZjI0ZTgwNjgxNTA0YzdkYTU1MGM4MzgxNmI4NGQzZTkifQ=="/>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742</Words>
  <Application>WPS 演示</Application>
  <PresentationFormat>宽屏</PresentationFormat>
  <Paragraphs>26</Paragraphs>
  <Slides>6</Slides>
  <Notes>27</Notes>
  <HiddenSlides>0</HiddenSlides>
  <MMClips>1</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6</vt:i4>
      </vt:variant>
    </vt:vector>
  </HeadingPairs>
  <TitlesOfParts>
    <vt:vector size="18" baseType="lpstr">
      <vt:lpstr>Arial</vt:lpstr>
      <vt:lpstr>宋体</vt:lpstr>
      <vt:lpstr>Wingdings</vt:lpstr>
      <vt:lpstr>inpin heiti</vt:lpstr>
      <vt:lpstr>方正粗黑宋简体</vt:lpstr>
      <vt:lpstr>Batang</vt:lpstr>
      <vt:lpstr>微软雅黑</vt:lpstr>
      <vt:lpstr>等线</vt:lpstr>
      <vt:lpstr>Arial Unicode MS</vt:lpstr>
      <vt:lpstr>Calibri</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区块链视频</dc:title>
  <dc:creator>4</dc:creator>
  <cp:lastModifiedBy>南方姑娘</cp:lastModifiedBy>
  <cp:revision>81</cp:revision>
  <dcterms:created xsi:type="dcterms:W3CDTF">2018-08-10T05:43:00Z</dcterms:created>
  <dcterms:modified xsi:type="dcterms:W3CDTF">2023-06-27T02:07:56Z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B37C1134BC0B4897A3D692CA7243955E_13</vt:lpwstr>
  </property>
  <property fmtid="{D5CDD505-2E9C-101B-9397-08002B2CF9AE}" pid="3" name="KSOProductBuildVer">
    <vt:lpwstr>2052-11.1.0.14309</vt:lpwstr>
  </property>
</Properties>
</file>